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3" d="100"/>
          <a:sy n="103" d="100"/>
        </p:scale>
        <p:origin x="-1696" y="5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Achievement</c:v>
                </c:pt>
              </c:strCache>
            </c:strRef>
          </c:tx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cat>
            <c:strRef>
              <c:f>Sheet1!$A$2:$A$5</c:f>
              <c:strCache>
                <c:ptCount val="2"/>
                <c:pt idx="0">
                  <c:v>Ability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0.25</c:v>
                </c:pt>
                <c:pt idx="1">
                  <c:v>0.75</c:v>
                </c:pt>
                <c:pt idx="2" formatCode="General">
                  <c:v>0.0</c:v>
                </c:pt>
                <c:pt idx="3" formatCode="General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EF9A4B-9CD8-CD41-AAA7-757F0593D0A8}" type="doc">
      <dgm:prSet loTypeId="urn:microsoft.com/office/officeart/2005/8/layout/matrix1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0B12FE-B402-714C-AF22-82477794F7AA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CCFFCC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000" b="1" dirty="0"/>
            <a:t>High Expectations</a:t>
          </a:r>
        </a:p>
      </dgm:t>
    </dgm:pt>
    <dgm:pt modelId="{0322EDBD-1F7A-014E-B2E4-37F85148A1EE}" type="parTrans" cxnId="{B991AD8E-55E7-3244-B40A-05DD8E0EDE7A}">
      <dgm:prSet/>
      <dgm:spPr/>
      <dgm:t>
        <a:bodyPr/>
        <a:lstStyle/>
        <a:p>
          <a:endParaRPr lang="en-US"/>
        </a:p>
      </dgm:t>
    </dgm:pt>
    <dgm:pt modelId="{DA1AD6F0-6354-0940-B92D-E7F27EE78B33}" type="sibTrans" cxnId="{B991AD8E-55E7-3244-B40A-05DD8E0EDE7A}">
      <dgm:prSet/>
      <dgm:spPr/>
      <dgm:t>
        <a:bodyPr/>
        <a:lstStyle/>
        <a:p>
          <a:endParaRPr lang="en-US"/>
        </a:p>
      </dgm:t>
    </dgm:pt>
    <dgm:pt modelId="{5C49A586-3B75-1E4B-8233-C9804034F655}">
      <dgm:prSet phldrT="[Text]" custT="1"/>
      <dgm:spPr>
        <a:solidFill>
          <a:srgbClr val="008000">
            <a:alpha val="49000"/>
          </a:srgbClr>
        </a:solidFill>
      </dgm:spPr>
      <dgm:t>
        <a:bodyPr/>
        <a:lstStyle/>
        <a:p>
          <a:r>
            <a:rPr lang="en-US" sz="2000" b="1"/>
            <a:t>Students as Customers of Instruction</a:t>
          </a:r>
        </a:p>
      </dgm:t>
    </dgm:pt>
    <dgm:pt modelId="{92CF6C50-BEF0-DD49-B7A5-8AC237B0C73B}" type="parTrans" cxnId="{7341F4FB-81C5-DF43-ADC1-21DF23D7C33D}">
      <dgm:prSet/>
      <dgm:spPr/>
      <dgm:t>
        <a:bodyPr/>
        <a:lstStyle/>
        <a:p>
          <a:endParaRPr lang="en-US"/>
        </a:p>
      </dgm:t>
    </dgm:pt>
    <dgm:pt modelId="{079D879E-B613-2F41-8849-952A69881CC2}" type="sibTrans" cxnId="{7341F4FB-81C5-DF43-ADC1-21DF23D7C33D}">
      <dgm:prSet/>
      <dgm:spPr/>
      <dgm:t>
        <a:bodyPr/>
        <a:lstStyle/>
        <a:p>
          <a:endParaRPr lang="en-US"/>
        </a:p>
      </dgm:t>
    </dgm:pt>
    <dgm:pt modelId="{0636C231-8EA9-BB4C-9799-8B35B128A944}">
      <dgm:prSet phldrT="[Text]"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US" sz="2000" b="1" dirty="0"/>
            <a:t>Student-Centered Classrooms</a:t>
          </a:r>
        </a:p>
      </dgm:t>
    </dgm:pt>
    <dgm:pt modelId="{FDA7D0BA-0C19-7346-A056-9C2678494887}" type="parTrans" cxnId="{CDD235DA-8502-C141-BF81-01CCAFD1DFEE}">
      <dgm:prSet/>
      <dgm:spPr/>
      <dgm:t>
        <a:bodyPr/>
        <a:lstStyle/>
        <a:p>
          <a:endParaRPr lang="en-US"/>
        </a:p>
      </dgm:t>
    </dgm:pt>
    <dgm:pt modelId="{47D891FF-534F-0943-8ABA-F8CBAB1D2D86}" type="sibTrans" cxnId="{CDD235DA-8502-C141-BF81-01CCAFD1DFEE}">
      <dgm:prSet/>
      <dgm:spPr/>
      <dgm:t>
        <a:bodyPr/>
        <a:lstStyle/>
        <a:p>
          <a:endParaRPr lang="en-US"/>
        </a:p>
      </dgm:t>
    </dgm:pt>
    <dgm:pt modelId="{7A792054-3848-7745-9472-62615932114A}">
      <dgm:prSet phldrT="[Text]" custT="1"/>
      <dgm:spPr>
        <a:solidFill>
          <a:srgbClr val="0000FF">
            <a:alpha val="51000"/>
          </a:srgbClr>
        </a:solidFill>
      </dgm:spPr>
      <dgm:t>
        <a:bodyPr/>
        <a:lstStyle/>
        <a:p>
          <a:r>
            <a:rPr lang="en-US" sz="2000" b="1" dirty="0"/>
            <a:t>Professional Learning</a:t>
          </a:r>
        </a:p>
      </dgm:t>
    </dgm:pt>
    <dgm:pt modelId="{34EB8DC8-6C12-464C-8288-8441C0B0328D}" type="parTrans" cxnId="{CF32CABC-2ABE-D24C-9D85-2008D87DE966}">
      <dgm:prSet/>
      <dgm:spPr/>
      <dgm:t>
        <a:bodyPr/>
        <a:lstStyle/>
        <a:p>
          <a:endParaRPr lang="en-US"/>
        </a:p>
      </dgm:t>
    </dgm:pt>
    <dgm:pt modelId="{9BAD75B6-6B66-024D-8FE7-A86F35DA35FF}" type="sibTrans" cxnId="{CF32CABC-2ABE-D24C-9D85-2008D87DE966}">
      <dgm:prSet/>
      <dgm:spPr/>
      <dgm:t>
        <a:bodyPr/>
        <a:lstStyle/>
        <a:p>
          <a:endParaRPr lang="en-US"/>
        </a:p>
      </dgm:t>
    </dgm:pt>
    <dgm:pt modelId="{8DC7790B-1EED-934C-BBCC-785356BC4269}">
      <dgm:prSet phldrT="[Text]" custT="1"/>
      <dgm:spPr>
        <a:solidFill>
          <a:srgbClr val="FFD34E">
            <a:alpha val="50000"/>
          </a:srgbClr>
        </a:solidFill>
      </dgm:spPr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Assessment for Learning</a:t>
          </a:r>
        </a:p>
      </dgm:t>
    </dgm:pt>
    <dgm:pt modelId="{0D7CE481-4AD7-F042-B5F2-115DCFD40C96}" type="parTrans" cxnId="{497E48C9-D5EB-5749-8030-4D88A8832E49}">
      <dgm:prSet/>
      <dgm:spPr/>
      <dgm:t>
        <a:bodyPr/>
        <a:lstStyle/>
        <a:p>
          <a:endParaRPr lang="en-US"/>
        </a:p>
      </dgm:t>
    </dgm:pt>
    <dgm:pt modelId="{B9CD4F1F-FB2C-9041-99CA-00648AE89B76}" type="sibTrans" cxnId="{497E48C9-D5EB-5749-8030-4D88A8832E49}">
      <dgm:prSet/>
      <dgm:spPr/>
      <dgm:t>
        <a:bodyPr/>
        <a:lstStyle/>
        <a:p>
          <a:endParaRPr lang="en-US"/>
        </a:p>
      </dgm:t>
    </dgm:pt>
    <dgm:pt modelId="{0D520B8C-6947-4544-94D8-2AA6053E820A}">
      <dgm:prSet/>
      <dgm:spPr/>
      <dgm:t>
        <a:bodyPr/>
        <a:lstStyle/>
        <a:p>
          <a:endParaRPr lang="en-US"/>
        </a:p>
      </dgm:t>
    </dgm:pt>
    <dgm:pt modelId="{A123E4D5-C90D-9542-9A80-86B6D1565613}" type="parTrans" cxnId="{36AC46F1-B1EB-4244-8ECE-6816B7BADA87}">
      <dgm:prSet/>
      <dgm:spPr/>
      <dgm:t>
        <a:bodyPr/>
        <a:lstStyle/>
        <a:p>
          <a:endParaRPr lang="en-US"/>
        </a:p>
      </dgm:t>
    </dgm:pt>
    <dgm:pt modelId="{2B109959-88EA-394B-B281-AB1911FAB662}" type="sibTrans" cxnId="{36AC46F1-B1EB-4244-8ECE-6816B7BADA87}">
      <dgm:prSet/>
      <dgm:spPr/>
      <dgm:t>
        <a:bodyPr/>
        <a:lstStyle/>
        <a:p>
          <a:endParaRPr lang="en-US"/>
        </a:p>
      </dgm:t>
    </dgm:pt>
    <dgm:pt modelId="{A617B119-CAC4-7A4A-9387-1360200F44DE}" type="pres">
      <dgm:prSet presAssocID="{6CEF9A4B-9CD8-CD41-AAA7-757F0593D0A8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834E57-76A8-0949-8615-89EF45C33BB8}" type="pres">
      <dgm:prSet presAssocID="{6CEF9A4B-9CD8-CD41-AAA7-757F0593D0A8}" presName="matrix" presStyleCnt="0"/>
      <dgm:spPr/>
    </dgm:pt>
    <dgm:pt modelId="{B9216F81-C8A6-0F4A-97B0-C704047D70BB}" type="pres">
      <dgm:prSet presAssocID="{6CEF9A4B-9CD8-CD41-AAA7-757F0593D0A8}" presName="tile1" presStyleLbl="node1" presStyleIdx="0" presStyleCnt="4"/>
      <dgm:spPr/>
      <dgm:t>
        <a:bodyPr/>
        <a:lstStyle/>
        <a:p>
          <a:endParaRPr lang="en-US"/>
        </a:p>
      </dgm:t>
    </dgm:pt>
    <dgm:pt modelId="{FE65FF37-0058-F441-909E-88F4DAF594E2}" type="pres">
      <dgm:prSet presAssocID="{6CEF9A4B-9CD8-CD41-AAA7-757F0593D0A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998906-5281-5B4E-A95A-4E91C14C0A1D}" type="pres">
      <dgm:prSet presAssocID="{6CEF9A4B-9CD8-CD41-AAA7-757F0593D0A8}" presName="tile2" presStyleLbl="node1" presStyleIdx="1" presStyleCnt="4"/>
      <dgm:spPr/>
      <dgm:t>
        <a:bodyPr/>
        <a:lstStyle/>
        <a:p>
          <a:endParaRPr lang="en-US"/>
        </a:p>
      </dgm:t>
    </dgm:pt>
    <dgm:pt modelId="{C835B243-2A4D-3F42-B9BA-10471FA751C1}" type="pres">
      <dgm:prSet presAssocID="{6CEF9A4B-9CD8-CD41-AAA7-757F0593D0A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A4E2A-AB4E-2D4E-AECE-5EDC20B94860}" type="pres">
      <dgm:prSet presAssocID="{6CEF9A4B-9CD8-CD41-AAA7-757F0593D0A8}" presName="tile3" presStyleLbl="node1" presStyleIdx="2" presStyleCnt="4"/>
      <dgm:spPr/>
      <dgm:t>
        <a:bodyPr/>
        <a:lstStyle/>
        <a:p>
          <a:endParaRPr lang="en-US"/>
        </a:p>
      </dgm:t>
    </dgm:pt>
    <dgm:pt modelId="{44B1BBEC-4ED6-DF4A-AC79-A896C062BB58}" type="pres">
      <dgm:prSet presAssocID="{6CEF9A4B-9CD8-CD41-AAA7-757F0593D0A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3431CD-EA71-6940-94BA-475EF60B250C}" type="pres">
      <dgm:prSet presAssocID="{6CEF9A4B-9CD8-CD41-AAA7-757F0593D0A8}" presName="tile4" presStyleLbl="node1" presStyleIdx="3" presStyleCnt="4"/>
      <dgm:spPr/>
      <dgm:t>
        <a:bodyPr/>
        <a:lstStyle/>
        <a:p>
          <a:endParaRPr lang="en-US"/>
        </a:p>
      </dgm:t>
    </dgm:pt>
    <dgm:pt modelId="{BBBEB2B0-9874-BF4E-825D-6154B3ABA435}" type="pres">
      <dgm:prSet presAssocID="{6CEF9A4B-9CD8-CD41-AAA7-757F0593D0A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AB3943-C06A-0E4C-A841-1D3B40E25309}" type="pres">
      <dgm:prSet presAssocID="{6CEF9A4B-9CD8-CD41-AAA7-757F0593D0A8}" presName="centerTile" presStyleLbl="fgShp" presStyleIdx="0" presStyleCnt="1" custScaleX="136752" custScaleY="13015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CDD235DA-8502-C141-BF81-01CCAFD1DFEE}" srcId="{B40B12FE-B402-714C-AF22-82477794F7AA}" destId="{0636C231-8EA9-BB4C-9799-8B35B128A944}" srcOrd="1" destOrd="0" parTransId="{FDA7D0BA-0C19-7346-A056-9C2678494887}" sibTransId="{47D891FF-534F-0943-8ABA-F8CBAB1D2D86}"/>
    <dgm:cxn modelId="{E5ECF78A-5EF6-CA42-ABE3-498936DE0E05}" type="presOf" srcId="{5C49A586-3B75-1E4B-8233-C9804034F655}" destId="{B9216F81-C8A6-0F4A-97B0-C704047D70BB}" srcOrd="0" destOrd="0" presId="urn:microsoft.com/office/officeart/2005/8/layout/matrix1"/>
    <dgm:cxn modelId="{CF32CABC-2ABE-D24C-9D85-2008D87DE966}" srcId="{B40B12FE-B402-714C-AF22-82477794F7AA}" destId="{7A792054-3848-7745-9472-62615932114A}" srcOrd="2" destOrd="0" parTransId="{34EB8DC8-6C12-464C-8288-8441C0B0328D}" sibTransId="{9BAD75B6-6B66-024D-8FE7-A86F35DA35FF}"/>
    <dgm:cxn modelId="{7341F4FB-81C5-DF43-ADC1-21DF23D7C33D}" srcId="{B40B12FE-B402-714C-AF22-82477794F7AA}" destId="{5C49A586-3B75-1E4B-8233-C9804034F655}" srcOrd="0" destOrd="0" parTransId="{92CF6C50-BEF0-DD49-B7A5-8AC237B0C73B}" sibTransId="{079D879E-B613-2F41-8849-952A69881CC2}"/>
    <dgm:cxn modelId="{94E9BF29-EEEA-9B49-8F2F-0613AD87A7E8}" type="presOf" srcId="{B40B12FE-B402-714C-AF22-82477794F7AA}" destId="{0CAB3943-C06A-0E4C-A841-1D3B40E25309}" srcOrd="0" destOrd="0" presId="urn:microsoft.com/office/officeart/2005/8/layout/matrix1"/>
    <dgm:cxn modelId="{33D9CBD6-5B35-FF4B-BE1E-83FB7AF66510}" type="presOf" srcId="{7A792054-3848-7745-9472-62615932114A}" destId="{50CA4E2A-AB4E-2D4E-AECE-5EDC20B94860}" srcOrd="0" destOrd="0" presId="urn:microsoft.com/office/officeart/2005/8/layout/matrix1"/>
    <dgm:cxn modelId="{36AC46F1-B1EB-4244-8ECE-6816B7BADA87}" srcId="{6CEF9A4B-9CD8-CD41-AAA7-757F0593D0A8}" destId="{0D520B8C-6947-4544-94D8-2AA6053E820A}" srcOrd="1" destOrd="0" parTransId="{A123E4D5-C90D-9542-9A80-86B6D1565613}" sibTransId="{2B109959-88EA-394B-B281-AB1911FAB662}"/>
    <dgm:cxn modelId="{8323ABBD-51A2-854D-A640-66D7AF40E7FC}" type="presOf" srcId="{0636C231-8EA9-BB4C-9799-8B35B128A944}" destId="{03998906-5281-5B4E-A95A-4E91C14C0A1D}" srcOrd="0" destOrd="0" presId="urn:microsoft.com/office/officeart/2005/8/layout/matrix1"/>
    <dgm:cxn modelId="{B991AD8E-55E7-3244-B40A-05DD8E0EDE7A}" srcId="{6CEF9A4B-9CD8-CD41-AAA7-757F0593D0A8}" destId="{B40B12FE-B402-714C-AF22-82477794F7AA}" srcOrd="0" destOrd="0" parTransId="{0322EDBD-1F7A-014E-B2E4-37F85148A1EE}" sibTransId="{DA1AD6F0-6354-0940-B92D-E7F27EE78B33}"/>
    <dgm:cxn modelId="{E5338ED3-0819-C14E-B56D-B2B1A0DEAAFF}" type="presOf" srcId="{0636C231-8EA9-BB4C-9799-8B35B128A944}" destId="{C835B243-2A4D-3F42-B9BA-10471FA751C1}" srcOrd="1" destOrd="0" presId="urn:microsoft.com/office/officeart/2005/8/layout/matrix1"/>
    <dgm:cxn modelId="{497E48C9-D5EB-5749-8030-4D88A8832E49}" srcId="{B40B12FE-B402-714C-AF22-82477794F7AA}" destId="{8DC7790B-1EED-934C-BBCC-785356BC4269}" srcOrd="3" destOrd="0" parTransId="{0D7CE481-4AD7-F042-B5F2-115DCFD40C96}" sibTransId="{B9CD4F1F-FB2C-9041-99CA-00648AE89B76}"/>
    <dgm:cxn modelId="{87DC95DB-1D6E-0746-B4DB-7542B3CAB53D}" type="presOf" srcId="{8DC7790B-1EED-934C-BBCC-785356BC4269}" destId="{BBBEB2B0-9874-BF4E-825D-6154B3ABA435}" srcOrd="1" destOrd="0" presId="urn:microsoft.com/office/officeart/2005/8/layout/matrix1"/>
    <dgm:cxn modelId="{D76C6EF2-D2B5-C141-BE92-AD8B9F95208A}" type="presOf" srcId="{6CEF9A4B-9CD8-CD41-AAA7-757F0593D0A8}" destId="{A617B119-CAC4-7A4A-9387-1360200F44DE}" srcOrd="0" destOrd="0" presId="urn:microsoft.com/office/officeart/2005/8/layout/matrix1"/>
    <dgm:cxn modelId="{5EC2030C-64D8-0E49-AA11-F179353544E5}" type="presOf" srcId="{8DC7790B-1EED-934C-BBCC-785356BC4269}" destId="{A03431CD-EA71-6940-94BA-475EF60B250C}" srcOrd="0" destOrd="0" presId="urn:microsoft.com/office/officeart/2005/8/layout/matrix1"/>
    <dgm:cxn modelId="{D90199DE-6C00-554F-9237-B7B9369907C7}" type="presOf" srcId="{7A792054-3848-7745-9472-62615932114A}" destId="{44B1BBEC-4ED6-DF4A-AC79-A896C062BB58}" srcOrd="1" destOrd="0" presId="urn:microsoft.com/office/officeart/2005/8/layout/matrix1"/>
    <dgm:cxn modelId="{13E0D2BA-A8CA-A147-A800-172545B261CF}" type="presOf" srcId="{5C49A586-3B75-1E4B-8233-C9804034F655}" destId="{FE65FF37-0058-F441-909E-88F4DAF594E2}" srcOrd="1" destOrd="0" presId="urn:microsoft.com/office/officeart/2005/8/layout/matrix1"/>
    <dgm:cxn modelId="{0D70DE9C-D346-2749-B5EA-1ACE18B62B68}" type="presParOf" srcId="{A617B119-CAC4-7A4A-9387-1360200F44DE}" destId="{66834E57-76A8-0949-8615-89EF45C33BB8}" srcOrd="0" destOrd="0" presId="urn:microsoft.com/office/officeart/2005/8/layout/matrix1"/>
    <dgm:cxn modelId="{3180DDE0-6F2D-8448-A3D1-79C5D9B55655}" type="presParOf" srcId="{66834E57-76A8-0949-8615-89EF45C33BB8}" destId="{B9216F81-C8A6-0F4A-97B0-C704047D70BB}" srcOrd="0" destOrd="0" presId="urn:microsoft.com/office/officeart/2005/8/layout/matrix1"/>
    <dgm:cxn modelId="{63E6B558-F703-A542-AEDB-22EC280F9F40}" type="presParOf" srcId="{66834E57-76A8-0949-8615-89EF45C33BB8}" destId="{FE65FF37-0058-F441-909E-88F4DAF594E2}" srcOrd="1" destOrd="0" presId="urn:microsoft.com/office/officeart/2005/8/layout/matrix1"/>
    <dgm:cxn modelId="{BF2820EF-455E-9A48-99DF-0EC208C1B1A4}" type="presParOf" srcId="{66834E57-76A8-0949-8615-89EF45C33BB8}" destId="{03998906-5281-5B4E-A95A-4E91C14C0A1D}" srcOrd="2" destOrd="0" presId="urn:microsoft.com/office/officeart/2005/8/layout/matrix1"/>
    <dgm:cxn modelId="{D855A17E-5B48-614E-9EF4-E0B3C7066BC6}" type="presParOf" srcId="{66834E57-76A8-0949-8615-89EF45C33BB8}" destId="{C835B243-2A4D-3F42-B9BA-10471FA751C1}" srcOrd="3" destOrd="0" presId="urn:microsoft.com/office/officeart/2005/8/layout/matrix1"/>
    <dgm:cxn modelId="{CACFD8A8-6C62-9B43-A7CC-411451D268A4}" type="presParOf" srcId="{66834E57-76A8-0949-8615-89EF45C33BB8}" destId="{50CA4E2A-AB4E-2D4E-AECE-5EDC20B94860}" srcOrd="4" destOrd="0" presId="urn:microsoft.com/office/officeart/2005/8/layout/matrix1"/>
    <dgm:cxn modelId="{BC8A73EC-207E-1E46-8FCB-1D5EB9FEB502}" type="presParOf" srcId="{66834E57-76A8-0949-8615-89EF45C33BB8}" destId="{44B1BBEC-4ED6-DF4A-AC79-A896C062BB58}" srcOrd="5" destOrd="0" presId="urn:microsoft.com/office/officeart/2005/8/layout/matrix1"/>
    <dgm:cxn modelId="{FF136C54-BB21-7B45-8EAF-4701C45310D4}" type="presParOf" srcId="{66834E57-76A8-0949-8615-89EF45C33BB8}" destId="{A03431CD-EA71-6940-94BA-475EF60B250C}" srcOrd="6" destOrd="0" presId="urn:microsoft.com/office/officeart/2005/8/layout/matrix1"/>
    <dgm:cxn modelId="{16A50551-9B2D-C14E-8BBB-0A6C011292FB}" type="presParOf" srcId="{66834E57-76A8-0949-8615-89EF45C33BB8}" destId="{BBBEB2B0-9874-BF4E-825D-6154B3ABA435}" srcOrd="7" destOrd="0" presId="urn:microsoft.com/office/officeart/2005/8/layout/matrix1"/>
    <dgm:cxn modelId="{A5AFEB87-18EF-D84D-9057-90D733ADC541}" type="presParOf" srcId="{A617B119-CAC4-7A4A-9387-1360200F44DE}" destId="{0CAB3943-C06A-0E4C-A841-1D3B40E2530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EF9A4B-9CD8-CD41-AAA7-757F0593D0A8}" type="doc">
      <dgm:prSet loTypeId="urn:microsoft.com/office/officeart/2005/8/layout/matrix1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0B12FE-B402-714C-AF22-82477794F7AA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rgbClr val="CCFFCC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2000" b="1" dirty="0"/>
            <a:t>High Expectations</a:t>
          </a:r>
        </a:p>
      </dgm:t>
    </dgm:pt>
    <dgm:pt modelId="{0322EDBD-1F7A-014E-B2E4-37F85148A1EE}" type="parTrans" cxnId="{B991AD8E-55E7-3244-B40A-05DD8E0EDE7A}">
      <dgm:prSet/>
      <dgm:spPr/>
      <dgm:t>
        <a:bodyPr/>
        <a:lstStyle/>
        <a:p>
          <a:endParaRPr lang="en-US"/>
        </a:p>
      </dgm:t>
    </dgm:pt>
    <dgm:pt modelId="{DA1AD6F0-6354-0940-B92D-E7F27EE78B33}" type="sibTrans" cxnId="{B991AD8E-55E7-3244-B40A-05DD8E0EDE7A}">
      <dgm:prSet/>
      <dgm:spPr/>
      <dgm:t>
        <a:bodyPr/>
        <a:lstStyle/>
        <a:p>
          <a:endParaRPr lang="en-US"/>
        </a:p>
      </dgm:t>
    </dgm:pt>
    <dgm:pt modelId="{5C49A586-3B75-1E4B-8233-C9804034F655}">
      <dgm:prSet phldrT="[Text]" custT="1"/>
      <dgm:spPr>
        <a:solidFill>
          <a:srgbClr val="008000">
            <a:alpha val="49000"/>
          </a:srgbClr>
        </a:solidFill>
      </dgm:spPr>
      <dgm:t>
        <a:bodyPr/>
        <a:lstStyle/>
        <a:p>
          <a:r>
            <a:rPr lang="en-US" sz="2000" b="1"/>
            <a:t>Students as Customers of Instruction</a:t>
          </a:r>
        </a:p>
      </dgm:t>
    </dgm:pt>
    <dgm:pt modelId="{92CF6C50-BEF0-DD49-B7A5-8AC237B0C73B}" type="parTrans" cxnId="{7341F4FB-81C5-DF43-ADC1-21DF23D7C33D}">
      <dgm:prSet/>
      <dgm:spPr/>
      <dgm:t>
        <a:bodyPr/>
        <a:lstStyle/>
        <a:p>
          <a:endParaRPr lang="en-US"/>
        </a:p>
      </dgm:t>
    </dgm:pt>
    <dgm:pt modelId="{079D879E-B613-2F41-8849-952A69881CC2}" type="sibTrans" cxnId="{7341F4FB-81C5-DF43-ADC1-21DF23D7C33D}">
      <dgm:prSet/>
      <dgm:spPr/>
      <dgm:t>
        <a:bodyPr/>
        <a:lstStyle/>
        <a:p>
          <a:endParaRPr lang="en-US"/>
        </a:p>
      </dgm:t>
    </dgm:pt>
    <dgm:pt modelId="{0636C231-8EA9-BB4C-9799-8B35B128A944}">
      <dgm:prSet phldrT="[Text]" custT="1"/>
      <dgm:spPr>
        <a:solidFill>
          <a:srgbClr val="FF0000">
            <a:alpha val="50000"/>
          </a:srgbClr>
        </a:solidFill>
      </dgm:spPr>
      <dgm:t>
        <a:bodyPr/>
        <a:lstStyle/>
        <a:p>
          <a:r>
            <a:rPr lang="en-US" sz="2000" b="1" dirty="0"/>
            <a:t>Student-Centered Classrooms</a:t>
          </a:r>
        </a:p>
      </dgm:t>
    </dgm:pt>
    <dgm:pt modelId="{FDA7D0BA-0C19-7346-A056-9C2678494887}" type="parTrans" cxnId="{CDD235DA-8502-C141-BF81-01CCAFD1DFEE}">
      <dgm:prSet/>
      <dgm:spPr/>
      <dgm:t>
        <a:bodyPr/>
        <a:lstStyle/>
        <a:p>
          <a:endParaRPr lang="en-US"/>
        </a:p>
      </dgm:t>
    </dgm:pt>
    <dgm:pt modelId="{47D891FF-534F-0943-8ABA-F8CBAB1D2D86}" type="sibTrans" cxnId="{CDD235DA-8502-C141-BF81-01CCAFD1DFEE}">
      <dgm:prSet/>
      <dgm:spPr/>
      <dgm:t>
        <a:bodyPr/>
        <a:lstStyle/>
        <a:p>
          <a:endParaRPr lang="en-US"/>
        </a:p>
      </dgm:t>
    </dgm:pt>
    <dgm:pt modelId="{7A792054-3848-7745-9472-62615932114A}">
      <dgm:prSet phldrT="[Text]" custT="1"/>
      <dgm:spPr>
        <a:solidFill>
          <a:srgbClr val="0000FF">
            <a:alpha val="51000"/>
          </a:srgbClr>
        </a:solidFill>
      </dgm:spPr>
      <dgm:t>
        <a:bodyPr/>
        <a:lstStyle/>
        <a:p>
          <a:r>
            <a:rPr lang="en-US" sz="2000" b="1" dirty="0"/>
            <a:t>Professional Learning</a:t>
          </a:r>
        </a:p>
      </dgm:t>
    </dgm:pt>
    <dgm:pt modelId="{34EB8DC8-6C12-464C-8288-8441C0B0328D}" type="parTrans" cxnId="{CF32CABC-2ABE-D24C-9D85-2008D87DE966}">
      <dgm:prSet/>
      <dgm:spPr/>
      <dgm:t>
        <a:bodyPr/>
        <a:lstStyle/>
        <a:p>
          <a:endParaRPr lang="en-US"/>
        </a:p>
      </dgm:t>
    </dgm:pt>
    <dgm:pt modelId="{9BAD75B6-6B66-024D-8FE7-A86F35DA35FF}" type="sibTrans" cxnId="{CF32CABC-2ABE-D24C-9D85-2008D87DE966}">
      <dgm:prSet/>
      <dgm:spPr/>
      <dgm:t>
        <a:bodyPr/>
        <a:lstStyle/>
        <a:p>
          <a:endParaRPr lang="en-US"/>
        </a:p>
      </dgm:t>
    </dgm:pt>
    <dgm:pt modelId="{8DC7790B-1EED-934C-BBCC-785356BC4269}">
      <dgm:prSet phldrT="[Text]" custT="1"/>
      <dgm:spPr>
        <a:solidFill>
          <a:srgbClr val="FFD34E">
            <a:alpha val="50000"/>
          </a:srgbClr>
        </a:solidFill>
      </dgm:spPr>
      <dgm:t>
        <a:bodyPr/>
        <a:lstStyle/>
        <a:p>
          <a:r>
            <a:rPr lang="en-US" sz="2000" b="1" dirty="0">
              <a:solidFill>
                <a:schemeClr val="bg1"/>
              </a:solidFill>
            </a:rPr>
            <a:t>Assessment for Learning</a:t>
          </a:r>
        </a:p>
      </dgm:t>
    </dgm:pt>
    <dgm:pt modelId="{0D7CE481-4AD7-F042-B5F2-115DCFD40C96}" type="parTrans" cxnId="{497E48C9-D5EB-5749-8030-4D88A8832E49}">
      <dgm:prSet/>
      <dgm:spPr/>
      <dgm:t>
        <a:bodyPr/>
        <a:lstStyle/>
        <a:p>
          <a:endParaRPr lang="en-US"/>
        </a:p>
      </dgm:t>
    </dgm:pt>
    <dgm:pt modelId="{B9CD4F1F-FB2C-9041-99CA-00648AE89B76}" type="sibTrans" cxnId="{497E48C9-D5EB-5749-8030-4D88A8832E49}">
      <dgm:prSet/>
      <dgm:spPr/>
      <dgm:t>
        <a:bodyPr/>
        <a:lstStyle/>
        <a:p>
          <a:endParaRPr lang="en-US"/>
        </a:p>
      </dgm:t>
    </dgm:pt>
    <dgm:pt modelId="{0D520B8C-6947-4544-94D8-2AA6053E820A}">
      <dgm:prSet/>
      <dgm:spPr/>
      <dgm:t>
        <a:bodyPr/>
        <a:lstStyle/>
        <a:p>
          <a:endParaRPr lang="en-US"/>
        </a:p>
      </dgm:t>
    </dgm:pt>
    <dgm:pt modelId="{A123E4D5-C90D-9542-9A80-86B6D1565613}" type="parTrans" cxnId="{36AC46F1-B1EB-4244-8ECE-6816B7BADA87}">
      <dgm:prSet/>
      <dgm:spPr/>
      <dgm:t>
        <a:bodyPr/>
        <a:lstStyle/>
        <a:p>
          <a:endParaRPr lang="en-US"/>
        </a:p>
      </dgm:t>
    </dgm:pt>
    <dgm:pt modelId="{2B109959-88EA-394B-B281-AB1911FAB662}" type="sibTrans" cxnId="{36AC46F1-B1EB-4244-8ECE-6816B7BADA87}">
      <dgm:prSet/>
      <dgm:spPr/>
      <dgm:t>
        <a:bodyPr/>
        <a:lstStyle/>
        <a:p>
          <a:endParaRPr lang="en-US"/>
        </a:p>
      </dgm:t>
    </dgm:pt>
    <dgm:pt modelId="{A617B119-CAC4-7A4A-9387-1360200F44DE}" type="pres">
      <dgm:prSet presAssocID="{6CEF9A4B-9CD8-CD41-AAA7-757F0593D0A8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834E57-76A8-0949-8615-89EF45C33BB8}" type="pres">
      <dgm:prSet presAssocID="{6CEF9A4B-9CD8-CD41-AAA7-757F0593D0A8}" presName="matrix" presStyleCnt="0"/>
      <dgm:spPr/>
    </dgm:pt>
    <dgm:pt modelId="{B9216F81-C8A6-0F4A-97B0-C704047D70BB}" type="pres">
      <dgm:prSet presAssocID="{6CEF9A4B-9CD8-CD41-AAA7-757F0593D0A8}" presName="tile1" presStyleLbl="node1" presStyleIdx="0" presStyleCnt="4"/>
      <dgm:spPr/>
      <dgm:t>
        <a:bodyPr/>
        <a:lstStyle/>
        <a:p>
          <a:endParaRPr lang="en-US"/>
        </a:p>
      </dgm:t>
    </dgm:pt>
    <dgm:pt modelId="{FE65FF37-0058-F441-909E-88F4DAF594E2}" type="pres">
      <dgm:prSet presAssocID="{6CEF9A4B-9CD8-CD41-AAA7-757F0593D0A8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998906-5281-5B4E-A95A-4E91C14C0A1D}" type="pres">
      <dgm:prSet presAssocID="{6CEF9A4B-9CD8-CD41-AAA7-757F0593D0A8}" presName="tile2" presStyleLbl="node1" presStyleIdx="1" presStyleCnt="4"/>
      <dgm:spPr/>
      <dgm:t>
        <a:bodyPr/>
        <a:lstStyle/>
        <a:p>
          <a:endParaRPr lang="en-US"/>
        </a:p>
      </dgm:t>
    </dgm:pt>
    <dgm:pt modelId="{C835B243-2A4D-3F42-B9BA-10471FA751C1}" type="pres">
      <dgm:prSet presAssocID="{6CEF9A4B-9CD8-CD41-AAA7-757F0593D0A8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A4E2A-AB4E-2D4E-AECE-5EDC20B94860}" type="pres">
      <dgm:prSet presAssocID="{6CEF9A4B-9CD8-CD41-AAA7-757F0593D0A8}" presName="tile3" presStyleLbl="node1" presStyleIdx="2" presStyleCnt="4"/>
      <dgm:spPr/>
      <dgm:t>
        <a:bodyPr/>
        <a:lstStyle/>
        <a:p>
          <a:endParaRPr lang="en-US"/>
        </a:p>
      </dgm:t>
    </dgm:pt>
    <dgm:pt modelId="{44B1BBEC-4ED6-DF4A-AC79-A896C062BB58}" type="pres">
      <dgm:prSet presAssocID="{6CEF9A4B-9CD8-CD41-AAA7-757F0593D0A8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3431CD-EA71-6940-94BA-475EF60B250C}" type="pres">
      <dgm:prSet presAssocID="{6CEF9A4B-9CD8-CD41-AAA7-757F0593D0A8}" presName="tile4" presStyleLbl="node1" presStyleIdx="3" presStyleCnt="4"/>
      <dgm:spPr/>
      <dgm:t>
        <a:bodyPr/>
        <a:lstStyle/>
        <a:p>
          <a:endParaRPr lang="en-US"/>
        </a:p>
      </dgm:t>
    </dgm:pt>
    <dgm:pt modelId="{BBBEB2B0-9874-BF4E-825D-6154B3ABA435}" type="pres">
      <dgm:prSet presAssocID="{6CEF9A4B-9CD8-CD41-AAA7-757F0593D0A8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AB3943-C06A-0E4C-A841-1D3B40E25309}" type="pres">
      <dgm:prSet presAssocID="{6CEF9A4B-9CD8-CD41-AAA7-757F0593D0A8}" presName="centerTile" presStyleLbl="fgShp" presStyleIdx="0" presStyleCnt="1" custScaleX="136752" custScaleY="13015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CDD235DA-8502-C141-BF81-01CCAFD1DFEE}" srcId="{B40B12FE-B402-714C-AF22-82477794F7AA}" destId="{0636C231-8EA9-BB4C-9799-8B35B128A944}" srcOrd="1" destOrd="0" parTransId="{FDA7D0BA-0C19-7346-A056-9C2678494887}" sibTransId="{47D891FF-534F-0943-8ABA-F8CBAB1D2D86}"/>
    <dgm:cxn modelId="{CF32CABC-2ABE-D24C-9D85-2008D87DE966}" srcId="{B40B12FE-B402-714C-AF22-82477794F7AA}" destId="{7A792054-3848-7745-9472-62615932114A}" srcOrd="2" destOrd="0" parTransId="{34EB8DC8-6C12-464C-8288-8441C0B0328D}" sibTransId="{9BAD75B6-6B66-024D-8FE7-A86F35DA35FF}"/>
    <dgm:cxn modelId="{7341F4FB-81C5-DF43-ADC1-21DF23D7C33D}" srcId="{B40B12FE-B402-714C-AF22-82477794F7AA}" destId="{5C49A586-3B75-1E4B-8233-C9804034F655}" srcOrd="0" destOrd="0" parTransId="{92CF6C50-BEF0-DD49-B7A5-8AC237B0C73B}" sibTransId="{079D879E-B613-2F41-8849-952A69881CC2}"/>
    <dgm:cxn modelId="{0333CD6E-A390-7F44-8800-0593F17C72BF}" type="presOf" srcId="{0636C231-8EA9-BB4C-9799-8B35B128A944}" destId="{C835B243-2A4D-3F42-B9BA-10471FA751C1}" srcOrd="1" destOrd="0" presId="urn:microsoft.com/office/officeart/2005/8/layout/matrix1"/>
    <dgm:cxn modelId="{36AC46F1-B1EB-4244-8ECE-6816B7BADA87}" srcId="{6CEF9A4B-9CD8-CD41-AAA7-757F0593D0A8}" destId="{0D520B8C-6947-4544-94D8-2AA6053E820A}" srcOrd="1" destOrd="0" parTransId="{A123E4D5-C90D-9542-9A80-86B6D1565613}" sibTransId="{2B109959-88EA-394B-B281-AB1911FAB662}"/>
    <dgm:cxn modelId="{D04B4993-A4A0-204B-BD9D-54D8972A05E1}" type="presOf" srcId="{7A792054-3848-7745-9472-62615932114A}" destId="{44B1BBEC-4ED6-DF4A-AC79-A896C062BB58}" srcOrd="1" destOrd="0" presId="urn:microsoft.com/office/officeart/2005/8/layout/matrix1"/>
    <dgm:cxn modelId="{B991AD8E-55E7-3244-B40A-05DD8E0EDE7A}" srcId="{6CEF9A4B-9CD8-CD41-AAA7-757F0593D0A8}" destId="{B40B12FE-B402-714C-AF22-82477794F7AA}" srcOrd="0" destOrd="0" parTransId="{0322EDBD-1F7A-014E-B2E4-37F85148A1EE}" sibTransId="{DA1AD6F0-6354-0940-B92D-E7F27EE78B33}"/>
    <dgm:cxn modelId="{FD0C899E-58F7-144B-B71A-0DEA9ACE7B62}" type="presOf" srcId="{0636C231-8EA9-BB4C-9799-8B35B128A944}" destId="{03998906-5281-5B4E-A95A-4E91C14C0A1D}" srcOrd="0" destOrd="0" presId="urn:microsoft.com/office/officeart/2005/8/layout/matrix1"/>
    <dgm:cxn modelId="{13622291-1822-8C44-B9FA-92AB821CE799}" type="presOf" srcId="{8DC7790B-1EED-934C-BBCC-785356BC4269}" destId="{A03431CD-EA71-6940-94BA-475EF60B250C}" srcOrd="0" destOrd="0" presId="urn:microsoft.com/office/officeart/2005/8/layout/matrix1"/>
    <dgm:cxn modelId="{F7392B59-5874-E344-B2E1-F7984E38812D}" type="presOf" srcId="{B40B12FE-B402-714C-AF22-82477794F7AA}" destId="{0CAB3943-C06A-0E4C-A841-1D3B40E25309}" srcOrd="0" destOrd="0" presId="urn:microsoft.com/office/officeart/2005/8/layout/matrix1"/>
    <dgm:cxn modelId="{497E48C9-D5EB-5749-8030-4D88A8832E49}" srcId="{B40B12FE-B402-714C-AF22-82477794F7AA}" destId="{8DC7790B-1EED-934C-BBCC-785356BC4269}" srcOrd="3" destOrd="0" parTransId="{0D7CE481-4AD7-F042-B5F2-115DCFD40C96}" sibTransId="{B9CD4F1F-FB2C-9041-99CA-00648AE89B76}"/>
    <dgm:cxn modelId="{5C1D137B-FC5D-8448-AB07-FE51CFCA246B}" type="presOf" srcId="{5C49A586-3B75-1E4B-8233-C9804034F655}" destId="{B9216F81-C8A6-0F4A-97B0-C704047D70BB}" srcOrd="0" destOrd="0" presId="urn:microsoft.com/office/officeart/2005/8/layout/matrix1"/>
    <dgm:cxn modelId="{1DEB6320-A94D-064C-8B1C-4EA4DDE13A61}" type="presOf" srcId="{5C49A586-3B75-1E4B-8233-C9804034F655}" destId="{FE65FF37-0058-F441-909E-88F4DAF594E2}" srcOrd="1" destOrd="0" presId="urn:microsoft.com/office/officeart/2005/8/layout/matrix1"/>
    <dgm:cxn modelId="{80E4AF94-0D5F-8347-A4E1-0DAE09C18CAA}" type="presOf" srcId="{8DC7790B-1EED-934C-BBCC-785356BC4269}" destId="{BBBEB2B0-9874-BF4E-825D-6154B3ABA435}" srcOrd="1" destOrd="0" presId="urn:microsoft.com/office/officeart/2005/8/layout/matrix1"/>
    <dgm:cxn modelId="{85B026D4-2CD5-4148-BB83-4308B16F423F}" type="presOf" srcId="{6CEF9A4B-9CD8-CD41-AAA7-757F0593D0A8}" destId="{A617B119-CAC4-7A4A-9387-1360200F44DE}" srcOrd="0" destOrd="0" presId="urn:microsoft.com/office/officeart/2005/8/layout/matrix1"/>
    <dgm:cxn modelId="{B2C211A4-1C1D-ED43-B278-B187F45E5CC7}" type="presOf" srcId="{7A792054-3848-7745-9472-62615932114A}" destId="{50CA4E2A-AB4E-2D4E-AECE-5EDC20B94860}" srcOrd="0" destOrd="0" presId="urn:microsoft.com/office/officeart/2005/8/layout/matrix1"/>
    <dgm:cxn modelId="{489B3F96-A688-514D-AC8D-0864CD6FBE2C}" type="presParOf" srcId="{A617B119-CAC4-7A4A-9387-1360200F44DE}" destId="{66834E57-76A8-0949-8615-89EF45C33BB8}" srcOrd="0" destOrd="0" presId="urn:microsoft.com/office/officeart/2005/8/layout/matrix1"/>
    <dgm:cxn modelId="{CB0546C6-F0BC-AC47-AFEC-858EA939FBC9}" type="presParOf" srcId="{66834E57-76A8-0949-8615-89EF45C33BB8}" destId="{B9216F81-C8A6-0F4A-97B0-C704047D70BB}" srcOrd="0" destOrd="0" presId="urn:microsoft.com/office/officeart/2005/8/layout/matrix1"/>
    <dgm:cxn modelId="{42E2940E-85A6-564C-AA40-DCCF4B33F91C}" type="presParOf" srcId="{66834E57-76A8-0949-8615-89EF45C33BB8}" destId="{FE65FF37-0058-F441-909E-88F4DAF594E2}" srcOrd="1" destOrd="0" presId="urn:microsoft.com/office/officeart/2005/8/layout/matrix1"/>
    <dgm:cxn modelId="{E57E18D2-4F5D-A64D-AA03-436CFF932780}" type="presParOf" srcId="{66834E57-76A8-0949-8615-89EF45C33BB8}" destId="{03998906-5281-5B4E-A95A-4E91C14C0A1D}" srcOrd="2" destOrd="0" presId="urn:microsoft.com/office/officeart/2005/8/layout/matrix1"/>
    <dgm:cxn modelId="{C18E0415-EC85-6F40-8DDB-FD497F884868}" type="presParOf" srcId="{66834E57-76A8-0949-8615-89EF45C33BB8}" destId="{C835B243-2A4D-3F42-B9BA-10471FA751C1}" srcOrd="3" destOrd="0" presId="urn:microsoft.com/office/officeart/2005/8/layout/matrix1"/>
    <dgm:cxn modelId="{94AEADC3-5770-E444-B07E-9045E433D055}" type="presParOf" srcId="{66834E57-76A8-0949-8615-89EF45C33BB8}" destId="{50CA4E2A-AB4E-2D4E-AECE-5EDC20B94860}" srcOrd="4" destOrd="0" presId="urn:microsoft.com/office/officeart/2005/8/layout/matrix1"/>
    <dgm:cxn modelId="{A0E71D9C-16FB-4E44-A157-DD5C2FDCF2A9}" type="presParOf" srcId="{66834E57-76A8-0949-8615-89EF45C33BB8}" destId="{44B1BBEC-4ED6-DF4A-AC79-A896C062BB58}" srcOrd="5" destOrd="0" presId="urn:microsoft.com/office/officeart/2005/8/layout/matrix1"/>
    <dgm:cxn modelId="{CE66B31B-4DA4-EA44-9191-C73925EB3D65}" type="presParOf" srcId="{66834E57-76A8-0949-8615-89EF45C33BB8}" destId="{A03431CD-EA71-6940-94BA-475EF60B250C}" srcOrd="6" destOrd="0" presId="urn:microsoft.com/office/officeart/2005/8/layout/matrix1"/>
    <dgm:cxn modelId="{FF31B22F-F19F-7640-BB75-357F2C343606}" type="presParOf" srcId="{66834E57-76A8-0949-8615-89EF45C33BB8}" destId="{BBBEB2B0-9874-BF4E-825D-6154B3ABA435}" srcOrd="7" destOrd="0" presId="urn:microsoft.com/office/officeart/2005/8/layout/matrix1"/>
    <dgm:cxn modelId="{3E43550C-5511-9947-98A2-E6443F57B47D}" type="presParOf" srcId="{A617B119-CAC4-7A4A-9387-1360200F44DE}" destId="{0CAB3943-C06A-0E4C-A841-1D3B40E25309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16F81-C8A6-0F4A-97B0-C704047D70BB}">
      <dsp:nvSpPr>
        <dsp:cNvPr id="0" name=""/>
        <dsp:cNvSpPr/>
      </dsp:nvSpPr>
      <dsp:spPr>
        <a:xfrm rot="16200000">
          <a:off x="355364" y="-355364"/>
          <a:ext cx="1507148" cy="2217876"/>
        </a:xfrm>
        <a:prstGeom prst="round1Rect">
          <a:avLst/>
        </a:prstGeom>
        <a:solidFill>
          <a:srgbClr val="008000">
            <a:alpha val="49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/>
            <a:t>Students as Customers of Instruction</a:t>
          </a:r>
        </a:p>
      </dsp:txBody>
      <dsp:txXfrm rot="5400000">
        <a:off x="0" y="0"/>
        <a:ext cx="2217876" cy="1130361"/>
      </dsp:txXfrm>
    </dsp:sp>
    <dsp:sp modelId="{03998906-5281-5B4E-A95A-4E91C14C0A1D}">
      <dsp:nvSpPr>
        <dsp:cNvPr id="0" name=""/>
        <dsp:cNvSpPr/>
      </dsp:nvSpPr>
      <dsp:spPr>
        <a:xfrm>
          <a:off x="2217876" y="0"/>
          <a:ext cx="2217876" cy="1507148"/>
        </a:xfrm>
        <a:prstGeom prst="round1Rect">
          <a:avLst/>
        </a:prstGeom>
        <a:solidFill>
          <a:srgbClr val="FF0000">
            <a:alpha val="50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Student-Centered Classrooms</a:t>
          </a:r>
        </a:p>
      </dsp:txBody>
      <dsp:txXfrm>
        <a:off x="2217876" y="0"/>
        <a:ext cx="2217876" cy="1130361"/>
      </dsp:txXfrm>
    </dsp:sp>
    <dsp:sp modelId="{50CA4E2A-AB4E-2D4E-AECE-5EDC20B94860}">
      <dsp:nvSpPr>
        <dsp:cNvPr id="0" name=""/>
        <dsp:cNvSpPr/>
      </dsp:nvSpPr>
      <dsp:spPr>
        <a:xfrm rot="10800000">
          <a:off x="0" y="1507148"/>
          <a:ext cx="2217876" cy="1507148"/>
        </a:xfrm>
        <a:prstGeom prst="round1Rect">
          <a:avLst/>
        </a:prstGeom>
        <a:solidFill>
          <a:srgbClr val="0000FF">
            <a:alpha val="51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Professional Learning</a:t>
          </a:r>
        </a:p>
      </dsp:txBody>
      <dsp:txXfrm rot="10800000">
        <a:off x="0" y="1883935"/>
        <a:ext cx="2217876" cy="1130361"/>
      </dsp:txXfrm>
    </dsp:sp>
    <dsp:sp modelId="{A03431CD-EA71-6940-94BA-475EF60B250C}">
      <dsp:nvSpPr>
        <dsp:cNvPr id="0" name=""/>
        <dsp:cNvSpPr/>
      </dsp:nvSpPr>
      <dsp:spPr>
        <a:xfrm rot="5400000">
          <a:off x="2573240" y="1151784"/>
          <a:ext cx="1507148" cy="2217876"/>
        </a:xfrm>
        <a:prstGeom prst="round1Rect">
          <a:avLst/>
        </a:prstGeom>
        <a:solidFill>
          <a:srgbClr val="FFD34E">
            <a:alpha val="50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bg1"/>
              </a:solidFill>
            </a:rPr>
            <a:t>Assessment for Learning</a:t>
          </a:r>
        </a:p>
      </dsp:txBody>
      <dsp:txXfrm rot="-5400000">
        <a:off x="2217877" y="1883935"/>
        <a:ext cx="2217876" cy="1130361"/>
      </dsp:txXfrm>
    </dsp:sp>
    <dsp:sp modelId="{0CAB3943-C06A-0E4C-A841-1D3B40E25309}">
      <dsp:nvSpPr>
        <dsp:cNvPr id="0" name=""/>
        <dsp:cNvSpPr/>
      </dsp:nvSpPr>
      <dsp:spPr>
        <a:xfrm>
          <a:off x="1307979" y="1016726"/>
          <a:ext cx="1819794" cy="980844"/>
        </a:xfrm>
        <a:prstGeom prst="roundRect">
          <a:avLst/>
        </a:prstGeom>
        <a:solidFill>
          <a:srgbClr val="CCFFCC"/>
        </a:solidFill>
        <a:ln w="9525" cap="flat" cmpd="sng" algn="ctr">
          <a:solidFill>
            <a:schemeClr val="tx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High Expectations</a:t>
          </a:r>
        </a:p>
      </dsp:txBody>
      <dsp:txXfrm>
        <a:off x="1355860" y="1064607"/>
        <a:ext cx="1724032" cy="8850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216F81-C8A6-0F4A-97B0-C704047D70BB}">
      <dsp:nvSpPr>
        <dsp:cNvPr id="0" name=""/>
        <dsp:cNvSpPr/>
      </dsp:nvSpPr>
      <dsp:spPr>
        <a:xfrm rot="16200000">
          <a:off x="355364" y="-355364"/>
          <a:ext cx="1507148" cy="2217876"/>
        </a:xfrm>
        <a:prstGeom prst="round1Rect">
          <a:avLst/>
        </a:prstGeom>
        <a:solidFill>
          <a:srgbClr val="008000">
            <a:alpha val="49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/>
            <a:t>Students as Customers of Instruction</a:t>
          </a:r>
        </a:p>
      </dsp:txBody>
      <dsp:txXfrm rot="5400000">
        <a:off x="0" y="0"/>
        <a:ext cx="2217876" cy="1130361"/>
      </dsp:txXfrm>
    </dsp:sp>
    <dsp:sp modelId="{03998906-5281-5B4E-A95A-4E91C14C0A1D}">
      <dsp:nvSpPr>
        <dsp:cNvPr id="0" name=""/>
        <dsp:cNvSpPr/>
      </dsp:nvSpPr>
      <dsp:spPr>
        <a:xfrm>
          <a:off x="2217876" y="0"/>
          <a:ext cx="2217876" cy="1507148"/>
        </a:xfrm>
        <a:prstGeom prst="round1Rect">
          <a:avLst/>
        </a:prstGeom>
        <a:solidFill>
          <a:srgbClr val="FF0000">
            <a:alpha val="50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Student-Centered Classrooms</a:t>
          </a:r>
        </a:p>
      </dsp:txBody>
      <dsp:txXfrm>
        <a:off x="2217876" y="0"/>
        <a:ext cx="2217876" cy="1130361"/>
      </dsp:txXfrm>
    </dsp:sp>
    <dsp:sp modelId="{50CA4E2A-AB4E-2D4E-AECE-5EDC20B94860}">
      <dsp:nvSpPr>
        <dsp:cNvPr id="0" name=""/>
        <dsp:cNvSpPr/>
      </dsp:nvSpPr>
      <dsp:spPr>
        <a:xfrm rot="10800000">
          <a:off x="0" y="1507148"/>
          <a:ext cx="2217876" cy="1507148"/>
        </a:xfrm>
        <a:prstGeom prst="round1Rect">
          <a:avLst/>
        </a:prstGeom>
        <a:solidFill>
          <a:srgbClr val="0000FF">
            <a:alpha val="51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Professional Learning</a:t>
          </a:r>
        </a:p>
      </dsp:txBody>
      <dsp:txXfrm rot="10800000">
        <a:off x="0" y="1883935"/>
        <a:ext cx="2217876" cy="1130361"/>
      </dsp:txXfrm>
    </dsp:sp>
    <dsp:sp modelId="{A03431CD-EA71-6940-94BA-475EF60B250C}">
      <dsp:nvSpPr>
        <dsp:cNvPr id="0" name=""/>
        <dsp:cNvSpPr/>
      </dsp:nvSpPr>
      <dsp:spPr>
        <a:xfrm rot="5400000">
          <a:off x="2573240" y="1151784"/>
          <a:ext cx="1507148" cy="2217876"/>
        </a:xfrm>
        <a:prstGeom prst="round1Rect">
          <a:avLst/>
        </a:prstGeom>
        <a:solidFill>
          <a:srgbClr val="FFD34E">
            <a:alpha val="50000"/>
          </a:srgb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solidFill>
                <a:schemeClr val="bg1"/>
              </a:solidFill>
            </a:rPr>
            <a:t>Assessment for Learning</a:t>
          </a:r>
        </a:p>
      </dsp:txBody>
      <dsp:txXfrm rot="-5400000">
        <a:off x="2217877" y="1883935"/>
        <a:ext cx="2217876" cy="1130361"/>
      </dsp:txXfrm>
    </dsp:sp>
    <dsp:sp modelId="{0CAB3943-C06A-0E4C-A841-1D3B40E25309}">
      <dsp:nvSpPr>
        <dsp:cNvPr id="0" name=""/>
        <dsp:cNvSpPr/>
      </dsp:nvSpPr>
      <dsp:spPr>
        <a:xfrm>
          <a:off x="1307979" y="1016726"/>
          <a:ext cx="1819794" cy="980844"/>
        </a:xfrm>
        <a:prstGeom prst="roundRect">
          <a:avLst/>
        </a:prstGeom>
        <a:solidFill>
          <a:srgbClr val="CCFFCC"/>
        </a:solidFill>
        <a:ln w="9525" cap="flat" cmpd="sng" algn="ctr">
          <a:solidFill>
            <a:schemeClr val="tx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/>
            <a:t>High Expectations</a:t>
          </a:r>
        </a:p>
      </dsp:txBody>
      <dsp:txXfrm>
        <a:off x="1355860" y="1064607"/>
        <a:ext cx="1724032" cy="8850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0.54206</cdr:x>
      <cdr:y>0.15873</cdr:y>
    </cdr:from>
    <cdr:to>
      <cdr:x>0.72434</cdr:x>
      <cdr:y>0.48863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971137" y="810379"/>
          <a:ext cx="1335390" cy="16842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3200" b="1" dirty="0" smtClean="0"/>
            <a:t>Ability </a:t>
          </a:r>
        </a:p>
        <a:p xmlns:a="http://schemas.openxmlformats.org/drawingml/2006/main">
          <a:r>
            <a:rPr lang="en-US" sz="3200" b="1" dirty="0" smtClean="0"/>
            <a:t>or IQ</a:t>
          </a:r>
        </a:p>
        <a:p xmlns:a="http://schemas.openxmlformats.org/drawingml/2006/main">
          <a:r>
            <a:rPr lang="en-US" sz="3200" b="1" dirty="0" smtClean="0"/>
            <a:t>25%</a:t>
          </a:r>
          <a:endParaRPr lang="en-US" sz="3200" b="1" dirty="0"/>
        </a:p>
      </cdr:txBody>
    </cdr:sp>
  </cdr:relSizeAnchor>
  <cdr:relSizeAnchor xmlns:cdr="http://schemas.openxmlformats.org/drawingml/2006/chartDrawing">
    <cdr:from>
      <cdr:x>0.25105</cdr:x>
      <cdr:y>0.41601</cdr:y>
    </cdr:from>
    <cdr:to>
      <cdr:x>0.42571</cdr:x>
      <cdr:y>0.75351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839200" y="2123909"/>
          <a:ext cx="1279566" cy="1723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r"/>
          <a:r>
            <a:rPr lang="en-US" sz="3200" b="1" dirty="0" smtClean="0"/>
            <a:t>Other</a:t>
          </a:r>
        </a:p>
        <a:p xmlns:a="http://schemas.openxmlformats.org/drawingml/2006/main">
          <a:pPr algn="r"/>
          <a:r>
            <a:rPr lang="en-US" sz="3200" b="1" dirty="0" smtClean="0"/>
            <a:t>Factors </a:t>
          </a:r>
        </a:p>
        <a:p xmlns:a="http://schemas.openxmlformats.org/drawingml/2006/main">
          <a:pPr algn="r"/>
          <a:r>
            <a:rPr lang="en-US" sz="3200" b="1" dirty="0" smtClean="0"/>
            <a:t>75%</a:t>
          </a:r>
          <a:endParaRPr lang="en-US" sz="3200" b="1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39ED-D844-314D-B20D-F05982CD9813}" type="datetimeFigureOut">
              <a:rPr lang="en-US" smtClean="0"/>
              <a:t>4/24/15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34A5E-B00B-6645-B268-3B169FA2D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35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39ED-D844-314D-B20D-F05982CD9813}" type="datetimeFigureOut">
              <a:rPr lang="en-US" smtClean="0"/>
              <a:t>4/24/15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34A5E-B00B-6645-B268-3B169FA2D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169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39ED-D844-314D-B20D-F05982CD9813}" type="datetimeFigureOut">
              <a:rPr lang="en-US" smtClean="0"/>
              <a:t>4/24/15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34A5E-B00B-6645-B268-3B169FA2D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3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2688EBB-1571-2B4D-B806-64E2EF306B69}" type="datetimeFigureOut">
              <a:rPr lang="en-US" smtClean="0"/>
              <a:t>4/24/15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6FD6-E100-4945-9175-30115C2185F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88EBB-1571-2B4D-B806-64E2EF306B69}" type="datetimeFigureOut">
              <a:rPr lang="en-US" smtClean="0"/>
              <a:t>4/24/15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8A6FD6-E100-4945-9175-30115C2185F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39ED-D844-314D-B20D-F05982CD9813}" type="datetimeFigureOut">
              <a:rPr lang="en-US" smtClean="0"/>
              <a:t>4/24/15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34A5E-B00B-6645-B268-3B169FA2D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29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39ED-D844-314D-B20D-F05982CD9813}" type="datetimeFigureOut">
              <a:rPr lang="en-US" smtClean="0"/>
              <a:t>4/24/15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34A5E-B00B-6645-B268-3B169FA2D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27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39ED-D844-314D-B20D-F05982CD9813}" type="datetimeFigureOut">
              <a:rPr lang="en-US" smtClean="0"/>
              <a:t>4/24/15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34A5E-B00B-6645-B268-3B169FA2D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6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39ED-D844-314D-B20D-F05982CD9813}" type="datetimeFigureOut">
              <a:rPr lang="en-US" smtClean="0"/>
              <a:t>4/24/15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34A5E-B00B-6645-B268-3B169FA2D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34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39ED-D844-314D-B20D-F05982CD9813}" type="datetimeFigureOut">
              <a:rPr lang="en-US" smtClean="0"/>
              <a:t>4/24/15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34A5E-B00B-6645-B268-3B169FA2D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671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39ED-D844-314D-B20D-F05982CD9813}" type="datetimeFigureOut">
              <a:rPr lang="en-US" smtClean="0"/>
              <a:t>4/24/15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34A5E-B00B-6645-B268-3B169FA2D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535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39ED-D844-314D-B20D-F05982CD9813}" type="datetimeFigureOut">
              <a:rPr lang="en-US" smtClean="0"/>
              <a:t>4/24/15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34A5E-B00B-6645-B268-3B169FA2D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23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39ED-D844-314D-B20D-F05982CD9813}" type="datetimeFigureOut">
              <a:rPr lang="en-US" smtClean="0"/>
              <a:t>4/24/15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34A5E-B00B-6645-B268-3B169FA2D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169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039ED-D844-314D-B20D-F05982CD9813}" type="datetimeFigureOut">
              <a:rPr lang="en-US" smtClean="0"/>
              <a:t>4/24/15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34A5E-B00B-6645-B268-3B169FA2D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2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3.png"/><Relationship Id="rId3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diagramData" Target="../diagrams/data2.xml"/><Relationship Id="rId5" Type="http://schemas.openxmlformats.org/officeDocument/2006/relationships/diagramLayout" Target="../diagrams/layout2.xml"/><Relationship Id="rId6" Type="http://schemas.openxmlformats.org/officeDocument/2006/relationships/diagramQuickStyle" Target="../diagrams/quickStyle2.xml"/><Relationship Id="rId7" Type="http://schemas.openxmlformats.org/officeDocument/2006/relationships/diagramColors" Target="../diagrams/colors2.xml"/><Relationship Id="rId8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IMG_0408.jp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2598294" y="1463749"/>
            <a:ext cx="1254125" cy="1254125"/>
          </a:xfrm>
        </p:spPr>
      </p:pic>
      <p:pic>
        <p:nvPicPr>
          <p:cNvPr id="16" name="Picture Placeholder 15" descr="IMG_0407.jpg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pic>
        <p:nvPicPr>
          <p:cNvPr id="4" name="Picture 3" descr="IMG_0423.jp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8" b="100000" l="3268" r="965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41" y="499592"/>
            <a:ext cx="4523459" cy="603127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34" name="Picture Placeholder 33" descr="Danielson.png"/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4" r="11664"/>
          <a:stretch>
            <a:fillRect/>
          </a:stretch>
        </p:blipFill>
        <p:spPr>
          <a:xfrm>
            <a:off x="609600" y="2854325"/>
            <a:ext cx="3505200" cy="3505200"/>
          </a:xfrm>
        </p:spPr>
      </p:pic>
      <p:sp>
        <p:nvSpPr>
          <p:cNvPr id="35" name="Rectangle 34"/>
          <p:cNvSpPr/>
          <p:nvPr/>
        </p:nvSpPr>
        <p:spPr>
          <a:xfrm rot="20236401">
            <a:off x="788956" y="3762261"/>
            <a:ext cx="3146489" cy="14496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 smtClean="0">
                <a:ln/>
                <a:solidFill>
                  <a:schemeClr val="accent3"/>
                </a:solidFill>
              </a:rPr>
              <a:t>Be</a:t>
            </a:r>
          </a:p>
          <a:p>
            <a:pPr algn="ctr">
              <a:lnSpc>
                <a:spcPct val="80000"/>
              </a:lnSpc>
            </a:pPr>
            <a:r>
              <a:rPr lang="en-US" sz="5400" b="1" dirty="0" smtClean="0">
                <a:ln/>
                <a:solidFill>
                  <a:schemeClr val="accent3"/>
                </a:solidFill>
              </a:rPr>
              <a:t>Exempla</a:t>
            </a:r>
            <a:r>
              <a:rPr lang="en-US" sz="4800" b="1" dirty="0" smtClean="0">
                <a:ln/>
                <a:solidFill>
                  <a:schemeClr val="accent3"/>
                </a:solidFill>
              </a:rPr>
              <a:t>ry</a:t>
            </a:r>
            <a:endParaRPr lang="en-US" sz="48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1313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tx1"/>
          </a:fgClr>
          <a:bgClr>
            <a:schemeClr val="bg1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3418903" y="159473"/>
            <a:ext cx="47822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Creating Challenge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26606" y="924632"/>
            <a:ext cx="6117394" cy="4974040"/>
            <a:chOff x="1073974" y="1036945"/>
            <a:chExt cx="7113861" cy="5312546"/>
          </a:xfrm>
        </p:grpSpPr>
        <p:grpSp>
          <p:nvGrpSpPr>
            <p:cNvPr id="24" name="Group 23"/>
            <p:cNvGrpSpPr/>
            <p:nvPr/>
          </p:nvGrpSpPr>
          <p:grpSpPr>
            <a:xfrm>
              <a:off x="1073974" y="1349360"/>
              <a:ext cx="6994840" cy="5000131"/>
              <a:chOff x="2354123" y="1921852"/>
              <a:chExt cx="4435753" cy="3014296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2354123" y="1921852"/>
                <a:ext cx="2218417" cy="1507148"/>
                <a:chOff x="0" y="0"/>
                <a:chExt cx="2218417" cy="1507148"/>
              </a:xfrm>
            </p:grpSpPr>
            <p:sp>
              <p:nvSpPr>
                <p:cNvPr id="54" name="Round Single Corner Rectangle 53"/>
                <p:cNvSpPr/>
                <p:nvPr/>
              </p:nvSpPr>
              <p:spPr>
                <a:xfrm rot="16200000">
                  <a:off x="355905" y="-355364"/>
                  <a:ext cx="1507148" cy="2217876"/>
                </a:xfrm>
                <a:prstGeom prst="round1Rect">
                  <a:avLst/>
                </a:prstGeom>
                <a:solidFill>
                  <a:srgbClr val="008000">
                    <a:alpha val="49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55" name="Round Single Corner Rectangle 4"/>
                <p:cNvSpPr/>
                <p:nvPr/>
              </p:nvSpPr>
              <p:spPr>
                <a:xfrm rot="21600000">
                  <a:off x="0" y="0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/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4571999" y="1921852"/>
                <a:ext cx="2217876" cy="1507148"/>
                <a:chOff x="2217876" y="0"/>
                <a:chExt cx="2217876" cy="1507148"/>
              </a:xfrm>
            </p:grpSpPr>
            <p:sp>
              <p:nvSpPr>
                <p:cNvPr id="52" name="Round Single Corner Rectangle 51"/>
                <p:cNvSpPr/>
                <p:nvPr/>
              </p:nvSpPr>
              <p:spPr>
                <a:xfrm>
                  <a:off x="2217876" y="0"/>
                  <a:ext cx="2217876" cy="1507148"/>
                </a:xfrm>
                <a:prstGeom prst="round1Rect">
                  <a:avLst/>
                </a:prstGeom>
                <a:solidFill>
                  <a:srgbClr val="FF0000">
                    <a:alpha val="50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53" name="Round Single Corner Rectangle 6"/>
                <p:cNvSpPr/>
                <p:nvPr/>
              </p:nvSpPr>
              <p:spPr>
                <a:xfrm>
                  <a:off x="2217876" y="0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/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2354123" y="3429000"/>
                <a:ext cx="2217876" cy="1507148"/>
                <a:chOff x="0" y="1507148"/>
                <a:chExt cx="2217876" cy="1507148"/>
              </a:xfrm>
            </p:grpSpPr>
            <p:sp>
              <p:nvSpPr>
                <p:cNvPr id="50" name="Round Single Corner Rectangle 49"/>
                <p:cNvSpPr/>
                <p:nvPr/>
              </p:nvSpPr>
              <p:spPr>
                <a:xfrm rot="10800000">
                  <a:off x="0" y="1507148"/>
                  <a:ext cx="2217876" cy="1507148"/>
                </a:xfrm>
                <a:prstGeom prst="round1Rect">
                  <a:avLst/>
                </a:prstGeom>
                <a:solidFill>
                  <a:srgbClr val="0000FF">
                    <a:alpha val="51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51" name="Round Single Corner Rectangle 8"/>
                <p:cNvSpPr/>
                <p:nvPr/>
              </p:nvSpPr>
              <p:spPr>
                <a:xfrm rot="21600000">
                  <a:off x="0" y="1883935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/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4571999" y="3429000"/>
                <a:ext cx="2217877" cy="1507148"/>
                <a:chOff x="2217876" y="1507148"/>
                <a:chExt cx="2217877" cy="1507148"/>
              </a:xfrm>
            </p:grpSpPr>
            <p:sp>
              <p:nvSpPr>
                <p:cNvPr id="48" name="Round Single Corner Rectangle 47"/>
                <p:cNvSpPr/>
                <p:nvPr/>
              </p:nvSpPr>
              <p:spPr>
                <a:xfrm rot="5400000">
                  <a:off x="2573240" y="1151784"/>
                  <a:ext cx="1507148" cy="2217876"/>
                </a:xfrm>
                <a:prstGeom prst="round1Rect">
                  <a:avLst/>
                </a:prstGeom>
                <a:solidFill>
                  <a:srgbClr val="FFD34E">
                    <a:alpha val="50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9" name="Round Single Corner Rectangle 10"/>
                <p:cNvSpPr/>
                <p:nvPr/>
              </p:nvSpPr>
              <p:spPr>
                <a:xfrm>
                  <a:off x="2217877" y="1883935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56" name="Rectangle 55"/>
            <p:cNvSpPr/>
            <p:nvPr/>
          </p:nvSpPr>
          <p:spPr>
            <a:xfrm>
              <a:off x="4682119" y="1910277"/>
              <a:ext cx="3274039" cy="10847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r>
                <a:rPr lang="en-US" sz="3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Discourse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194259" y="3911194"/>
              <a:ext cx="3283713" cy="11505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Productive Struggle  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361469" y="1036945"/>
              <a:ext cx="3116503" cy="24654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endPara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endPara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r>
                <a:rPr lang="en-US" sz="3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Cognitive Demand</a:t>
              </a: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676263" y="3904396"/>
              <a:ext cx="3511572" cy="14792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endPara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r>
                <a:rPr lang="en-US" sz="36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Questioning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31052" y="549050"/>
            <a:ext cx="2639527" cy="5987192"/>
            <a:chOff x="279680" y="549050"/>
            <a:chExt cx="2639527" cy="5987192"/>
          </a:xfrm>
        </p:grpSpPr>
        <p:sp>
          <p:nvSpPr>
            <p:cNvPr id="3" name="Rectangle 2"/>
            <p:cNvSpPr/>
            <p:nvPr/>
          </p:nvSpPr>
          <p:spPr>
            <a:xfrm>
              <a:off x="279680" y="549050"/>
              <a:ext cx="2639527" cy="4508927"/>
            </a:xfrm>
            <a:prstGeom prst="rect">
              <a:avLst/>
            </a:prstGeom>
            <a:solidFill>
              <a:srgbClr val="FF0000"/>
            </a:solidFill>
            <a:ln w="57150" cmpd="sng">
              <a:solidFill>
                <a:srgbClr val="FFFFFF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spc="50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accent1">
                      <a:tint val="3000"/>
                      <a:alpha val="95000"/>
                    </a:scheme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 Black"/>
                  <a:cs typeface="Arial Black"/>
                </a:rPr>
                <a:t>2</a:t>
              </a:r>
              <a:endParaRPr lang="en-US" sz="287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/>
                <a:cs typeface="Arial Black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9680" y="4751138"/>
              <a:ext cx="2639527" cy="1785104"/>
            </a:xfrm>
            <a:prstGeom prst="rect">
              <a:avLst/>
            </a:prstGeom>
            <a:solidFill>
              <a:srgbClr val="008000"/>
            </a:solidFill>
            <a:ln w="57150" cmpd="sng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marL="338138" indent="-338138"/>
              <a:r>
                <a:rPr lang="en-US" sz="2000" dirty="0" smtClean="0">
                  <a:solidFill>
                    <a:srgbClr val="FFFFFF"/>
                  </a:solidFill>
                  <a:latin typeface="Arial Black"/>
                  <a:cs typeface="Arial Black"/>
                </a:rPr>
                <a:t>2. </a:t>
              </a:r>
              <a:r>
                <a:rPr lang="en-US" dirty="0" smtClean="0">
                  <a:solidFill>
                    <a:srgbClr val="FFFFFF"/>
                  </a:solidFill>
                  <a:latin typeface="Arial Black"/>
                  <a:cs typeface="Arial Black"/>
                </a:rPr>
                <a:t>Increase </a:t>
              </a:r>
              <a:r>
                <a:rPr lang="en-US" dirty="0">
                  <a:solidFill>
                    <a:srgbClr val="FFFFFF"/>
                  </a:solidFill>
                  <a:latin typeface="Arial Black"/>
                  <a:cs typeface="Arial Black"/>
                </a:rPr>
                <a:t>the level and complexity of the content that students are asked to learn</a:t>
              </a:r>
              <a:r>
                <a:rPr lang="en-US" dirty="0" smtClean="0">
                  <a:solidFill>
                    <a:srgbClr val="FFFFFF"/>
                  </a:solidFill>
                  <a:latin typeface="Arial Black"/>
                  <a:cs typeface="Arial Black"/>
                </a:rPr>
                <a:t>.</a:t>
              </a:r>
              <a:endParaRPr lang="en-US" dirty="0">
                <a:solidFill>
                  <a:srgbClr val="FFFFFF"/>
                </a:solidFill>
                <a:latin typeface="Arial Black"/>
                <a:cs typeface="Arial Black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7050279" y="2972715"/>
            <a:ext cx="1583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Effect Size .88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35316" y="5176261"/>
            <a:ext cx="2009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Effect Size .46 -.72</a:t>
            </a:r>
          </a:p>
        </p:txBody>
      </p:sp>
      <p:sp>
        <p:nvSpPr>
          <p:cNvPr id="7" name="Rectangle 6"/>
          <p:cNvSpPr/>
          <p:nvPr/>
        </p:nvSpPr>
        <p:spPr>
          <a:xfrm>
            <a:off x="4158789" y="5458087"/>
            <a:ext cx="1583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Effect Size .69</a:t>
            </a:r>
          </a:p>
        </p:txBody>
      </p:sp>
      <p:sp>
        <p:nvSpPr>
          <p:cNvPr id="8" name="Rectangle 7"/>
          <p:cNvSpPr/>
          <p:nvPr/>
        </p:nvSpPr>
        <p:spPr>
          <a:xfrm>
            <a:off x="4158789" y="4625037"/>
            <a:ext cx="1583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Effect Size .64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30042" y="4873311"/>
            <a:ext cx="273243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Metacognition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772003" y="6518935"/>
            <a:ext cx="12696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Rick Fisher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94376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6644" y="6573104"/>
            <a:ext cx="16822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Rick Fisher 2008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50206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31075" y="6597025"/>
            <a:ext cx="16822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Rick Fisher 2008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4528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tx1"/>
          </a:fgClr>
          <a:bgClr>
            <a:schemeClr val="bg1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44564" y="400992"/>
            <a:ext cx="2639527" cy="5965329"/>
            <a:chOff x="279680" y="76753"/>
            <a:chExt cx="2639527" cy="5965329"/>
          </a:xfrm>
        </p:grpSpPr>
        <p:sp>
          <p:nvSpPr>
            <p:cNvPr id="3" name="Rectangle 2"/>
            <p:cNvSpPr/>
            <p:nvPr/>
          </p:nvSpPr>
          <p:spPr>
            <a:xfrm>
              <a:off x="279680" y="76753"/>
              <a:ext cx="2639527" cy="4508927"/>
            </a:xfrm>
            <a:prstGeom prst="rect">
              <a:avLst/>
            </a:prstGeom>
            <a:solidFill>
              <a:srgbClr val="FFFF00"/>
            </a:solidFill>
            <a:ln w="57150" cmpd="sng">
              <a:solidFill>
                <a:srgbClr val="FFFFFF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spc="50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accent1">
                      <a:tint val="3000"/>
                      <a:alpha val="95000"/>
                    </a:scheme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 Black"/>
                  <a:cs typeface="Arial Black"/>
                </a:rPr>
                <a:t>1</a:t>
              </a:r>
              <a:endParaRPr lang="en-US" sz="287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/>
                <a:cs typeface="Arial Black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79680" y="4410866"/>
              <a:ext cx="2639527" cy="1631216"/>
            </a:xfrm>
            <a:prstGeom prst="rect">
              <a:avLst/>
            </a:prstGeom>
            <a:solidFill>
              <a:srgbClr val="0000FF"/>
            </a:solidFill>
            <a:ln w="57150" cmpd="sng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en-US" sz="2000" dirty="0">
                  <a:solidFill>
                    <a:schemeClr val="bg1"/>
                  </a:solidFill>
                  <a:latin typeface="Arial Black"/>
                  <a:cs typeface="Arial Black"/>
                </a:rPr>
                <a:t>Increase the level of knowledge and </a:t>
              </a:r>
              <a:r>
                <a:rPr lang="en-US" sz="20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skill of </a:t>
              </a:r>
              <a:r>
                <a:rPr lang="en-US" sz="2000" dirty="0">
                  <a:solidFill>
                    <a:schemeClr val="bg1"/>
                  </a:solidFill>
                  <a:latin typeface="Arial Black"/>
                  <a:cs typeface="Arial Black"/>
                </a:rPr>
                <a:t>the teacher 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328585" y="159473"/>
            <a:ext cx="554621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Formative Assessment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26606" y="1188026"/>
            <a:ext cx="6117394" cy="5194328"/>
            <a:chOff x="1073974" y="1318263"/>
            <a:chExt cx="7113861" cy="5547826"/>
          </a:xfrm>
        </p:grpSpPr>
        <p:grpSp>
          <p:nvGrpSpPr>
            <p:cNvPr id="24" name="Group 23"/>
            <p:cNvGrpSpPr/>
            <p:nvPr/>
          </p:nvGrpSpPr>
          <p:grpSpPr>
            <a:xfrm>
              <a:off x="1073974" y="1349359"/>
              <a:ext cx="6994840" cy="5000133"/>
              <a:chOff x="2354123" y="1921851"/>
              <a:chExt cx="4435753" cy="3014297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2354123" y="1921851"/>
                <a:ext cx="2217877" cy="1507148"/>
                <a:chOff x="0" y="-1"/>
                <a:chExt cx="2217877" cy="1507148"/>
              </a:xfrm>
            </p:grpSpPr>
            <p:sp>
              <p:nvSpPr>
                <p:cNvPr id="54" name="Round Single Corner Rectangle 53"/>
                <p:cNvSpPr/>
                <p:nvPr/>
              </p:nvSpPr>
              <p:spPr>
                <a:xfrm rot="16200000">
                  <a:off x="355365" y="-355365"/>
                  <a:ext cx="1507148" cy="2217876"/>
                </a:xfrm>
                <a:prstGeom prst="round1Rect">
                  <a:avLst/>
                </a:prstGeom>
                <a:solidFill>
                  <a:srgbClr val="008000">
                    <a:alpha val="49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55" name="Round Single Corner Rectangle 4"/>
                <p:cNvSpPr/>
                <p:nvPr/>
              </p:nvSpPr>
              <p:spPr>
                <a:xfrm rot="21600000">
                  <a:off x="0" y="0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/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4571999" y="1921852"/>
                <a:ext cx="2217876" cy="1507148"/>
                <a:chOff x="2217876" y="0"/>
                <a:chExt cx="2217876" cy="1507148"/>
              </a:xfrm>
            </p:grpSpPr>
            <p:sp>
              <p:nvSpPr>
                <p:cNvPr id="52" name="Round Single Corner Rectangle 51"/>
                <p:cNvSpPr/>
                <p:nvPr/>
              </p:nvSpPr>
              <p:spPr>
                <a:xfrm>
                  <a:off x="2217876" y="0"/>
                  <a:ext cx="2217876" cy="1507148"/>
                </a:xfrm>
                <a:prstGeom prst="round1Rect">
                  <a:avLst/>
                </a:prstGeom>
                <a:solidFill>
                  <a:srgbClr val="FF0000">
                    <a:alpha val="50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53" name="Round Single Corner Rectangle 6"/>
                <p:cNvSpPr/>
                <p:nvPr/>
              </p:nvSpPr>
              <p:spPr>
                <a:xfrm>
                  <a:off x="2217876" y="0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/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2354123" y="3429000"/>
                <a:ext cx="2217876" cy="1507148"/>
                <a:chOff x="0" y="1507148"/>
                <a:chExt cx="2217876" cy="1507148"/>
              </a:xfrm>
            </p:grpSpPr>
            <p:sp>
              <p:nvSpPr>
                <p:cNvPr id="50" name="Round Single Corner Rectangle 49"/>
                <p:cNvSpPr/>
                <p:nvPr/>
              </p:nvSpPr>
              <p:spPr>
                <a:xfrm rot="10800000">
                  <a:off x="0" y="1507148"/>
                  <a:ext cx="2217876" cy="1507148"/>
                </a:xfrm>
                <a:prstGeom prst="round1Rect">
                  <a:avLst/>
                </a:prstGeom>
                <a:solidFill>
                  <a:srgbClr val="0000FF">
                    <a:alpha val="51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51" name="Round Single Corner Rectangle 8"/>
                <p:cNvSpPr/>
                <p:nvPr/>
              </p:nvSpPr>
              <p:spPr>
                <a:xfrm rot="21600000">
                  <a:off x="0" y="1883935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/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4571999" y="3429000"/>
                <a:ext cx="2217877" cy="1507148"/>
                <a:chOff x="2217876" y="1507148"/>
                <a:chExt cx="2217877" cy="1507148"/>
              </a:xfrm>
            </p:grpSpPr>
            <p:sp>
              <p:nvSpPr>
                <p:cNvPr id="48" name="Round Single Corner Rectangle 47"/>
                <p:cNvSpPr/>
                <p:nvPr/>
              </p:nvSpPr>
              <p:spPr>
                <a:xfrm rot="5400000">
                  <a:off x="2573240" y="1151784"/>
                  <a:ext cx="1507148" cy="2217876"/>
                </a:xfrm>
                <a:prstGeom prst="round1Rect">
                  <a:avLst/>
                </a:prstGeom>
                <a:solidFill>
                  <a:srgbClr val="FFD34E">
                    <a:alpha val="50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9" name="Round Single Corner Rectangle 10"/>
                <p:cNvSpPr/>
                <p:nvPr/>
              </p:nvSpPr>
              <p:spPr>
                <a:xfrm>
                  <a:off x="2217877" y="1883935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56" name="Rectangle 55"/>
            <p:cNvSpPr/>
            <p:nvPr/>
          </p:nvSpPr>
          <p:spPr>
            <a:xfrm>
              <a:off x="4676263" y="1664977"/>
              <a:ext cx="3274039" cy="558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194259" y="4031709"/>
              <a:ext cx="3283713" cy="887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endPara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073976" y="1318263"/>
              <a:ext cx="3497418" cy="29256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Separate grades from fluff.</a:t>
              </a:r>
            </a:p>
            <a:p>
              <a:pPr marL="457200" indent="-457200">
                <a:buFont typeface="Arial"/>
                <a:buChar char="•"/>
              </a:pPr>
              <a:r>
                <a:rPr 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Don’t grade practice.</a:t>
              </a:r>
            </a:p>
            <a:p>
              <a:pPr marL="457200" indent="-457200">
                <a:buFont typeface="Arial"/>
                <a:buChar char="•"/>
              </a:pPr>
              <a:r>
                <a:rPr 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Offer Retests.</a:t>
              </a:r>
            </a:p>
            <a:p>
              <a:endPara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676263" y="3874717"/>
              <a:ext cx="3511572" cy="29913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Common unit tests.</a:t>
              </a:r>
            </a:p>
            <a:p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Quarterly</a:t>
              </a:r>
              <a:r>
                <a:rPr lang="en-US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Scrimmages</a:t>
              </a:r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.</a:t>
              </a:r>
            </a:p>
            <a:p>
              <a:r>
                <a:rPr lang="en-US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                  Effect Size .88</a:t>
              </a:r>
            </a:p>
            <a:p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Benchmarks</a:t>
              </a:r>
            </a:p>
            <a:p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Pre &amp; Post Tests</a:t>
              </a:r>
            </a:p>
            <a:p>
              <a:endPara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6106561" y="1546502"/>
            <a:ext cx="30374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Teach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Assess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Pause/Reteach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Repeat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116787" y="3728576"/>
            <a:ext cx="300752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Using data to improve achievement.</a:t>
            </a:r>
          </a:p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Effect Size .90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99109" y="5959956"/>
            <a:ext cx="610936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Student self assess &amp; monitor progress = 1.44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86001" y="6480088"/>
            <a:ext cx="11537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Rick Fisher 2014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2556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tx1"/>
          </a:fgClr>
          <a:bgClr>
            <a:schemeClr val="bg1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3258603" y="159473"/>
            <a:ext cx="56861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Instructional Strategies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026606" y="1217142"/>
            <a:ext cx="6015045" cy="4681532"/>
            <a:chOff x="2354123" y="1921852"/>
            <a:chExt cx="4435753" cy="3014296"/>
          </a:xfrm>
        </p:grpSpPr>
        <p:grpSp>
          <p:nvGrpSpPr>
            <p:cNvPr id="25" name="Group 24"/>
            <p:cNvGrpSpPr/>
            <p:nvPr/>
          </p:nvGrpSpPr>
          <p:grpSpPr>
            <a:xfrm>
              <a:off x="2354123" y="1921852"/>
              <a:ext cx="2217876" cy="1507148"/>
              <a:chOff x="0" y="0"/>
              <a:chExt cx="2217876" cy="1507148"/>
            </a:xfrm>
          </p:grpSpPr>
          <p:sp>
            <p:nvSpPr>
              <p:cNvPr id="54" name="Round Single Corner Rectangle 53"/>
              <p:cNvSpPr/>
              <p:nvPr/>
            </p:nvSpPr>
            <p:spPr>
              <a:xfrm rot="16200000">
                <a:off x="355364" y="-355364"/>
                <a:ext cx="1507148" cy="2217876"/>
              </a:xfrm>
              <a:prstGeom prst="round1Rect">
                <a:avLst/>
              </a:prstGeom>
              <a:solidFill>
                <a:srgbClr val="008000">
                  <a:alpha val="49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5" name="Round Single Corner Rectangle 4"/>
              <p:cNvSpPr/>
              <p:nvPr/>
            </p:nvSpPr>
            <p:spPr>
              <a:xfrm rot="21600000">
                <a:off x="0" y="0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4571999" y="1921852"/>
              <a:ext cx="2217876" cy="1507148"/>
              <a:chOff x="2217876" y="0"/>
              <a:chExt cx="2217876" cy="1507148"/>
            </a:xfrm>
          </p:grpSpPr>
          <p:sp>
            <p:nvSpPr>
              <p:cNvPr id="52" name="Round Single Corner Rectangle 51"/>
              <p:cNvSpPr/>
              <p:nvPr/>
            </p:nvSpPr>
            <p:spPr>
              <a:xfrm>
                <a:off x="2217876" y="0"/>
                <a:ext cx="2217876" cy="1507148"/>
              </a:xfrm>
              <a:prstGeom prst="round1Rect">
                <a:avLst/>
              </a:prstGeom>
              <a:solidFill>
                <a:srgbClr val="FF0000">
                  <a:alpha val="50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3" name="Round Single Corner Rectangle 6"/>
              <p:cNvSpPr/>
              <p:nvPr/>
            </p:nvSpPr>
            <p:spPr>
              <a:xfrm>
                <a:off x="2217876" y="0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2354123" y="3429000"/>
              <a:ext cx="2217876" cy="1507148"/>
              <a:chOff x="0" y="1507148"/>
              <a:chExt cx="2217876" cy="1507148"/>
            </a:xfrm>
          </p:grpSpPr>
          <p:sp>
            <p:nvSpPr>
              <p:cNvPr id="50" name="Round Single Corner Rectangle 49"/>
              <p:cNvSpPr/>
              <p:nvPr/>
            </p:nvSpPr>
            <p:spPr>
              <a:xfrm rot="10800000">
                <a:off x="0" y="1507148"/>
                <a:ext cx="2217876" cy="1507148"/>
              </a:xfrm>
              <a:prstGeom prst="round1Rect">
                <a:avLst/>
              </a:prstGeom>
              <a:solidFill>
                <a:srgbClr val="0000FF">
                  <a:alpha val="51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1" name="Round Single Corner Rectangle 8"/>
              <p:cNvSpPr/>
              <p:nvPr/>
            </p:nvSpPr>
            <p:spPr>
              <a:xfrm rot="21600000">
                <a:off x="0" y="1883935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4571999" y="3429000"/>
              <a:ext cx="2217877" cy="1507148"/>
              <a:chOff x="2217876" y="1507148"/>
              <a:chExt cx="2217877" cy="1507148"/>
            </a:xfrm>
          </p:grpSpPr>
          <p:sp>
            <p:nvSpPr>
              <p:cNvPr id="48" name="Round Single Corner Rectangle 47"/>
              <p:cNvSpPr/>
              <p:nvPr/>
            </p:nvSpPr>
            <p:spPr>
              <a:xfrm rot="5400000">
                <a:off x="2573240" y="1151784"/>
                <a:ext cx="1507148" cy="2217876"/>
              </a:xfrm>
              <a:prstGeom prst="round1Rect">
                <a:avLst/>
              </a:prstGeom>
              <a:solidFill>
                <a:srgbClr val="FFD34E">
                  <a:alpha val="50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9" name="Round Single Corner Rectangle 10"/>
              <p:cNvSpPr/>
              <p:nvPr/>
            </p:nvSpPr>
            <p:spPr>
              <a:xfrm>
                <a:off x="2217877" y="1883935"/>
                <a:ext cx="2217876" cy="11303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31052" y="549050"/>
            <a:ext cx="2639527" cy="5987192"/>
            <a:chOff x="279680" y="549050"/>
            <a:chExt cx="2639527" cy="5987192"/>
          </a:xfrm>
        </p:grpSpPr>
        <p:sp>
          <p:nvSpPr>
            <p:cNvPr id="3" name="Rectangle 2"/>
            <p:cNvSpPr/>
            <p:nvPr/>
          </p:nvSpPr>
          <p:spPr>
            <a:xfrm>
              <a:off x="279680" y="549050"/>
              <a:ext cx="2639527" cy="4508927"/>
            </a:xfrm>
            <a:prstGeom prst="rect">
              <a:avLst/>
            </a:prstGeom>
            <a:solidFill>
              <a:srgbClr val="FF0000"/>
            </a:solidFill>
            <a:ln w="57150" cmpd="sng">
              <a:solidFill>
                <a:srgbClr val="FFFFFF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spc="50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accent1">
                      <a:tint val="3000"/>
                      <a:alpha val="95000"/>
                    </a:scheme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 Black"/>
                  <a:cs typeface="Arial Black"/>
                </a:rPr>
                <a:t>2</a:t>
              </a:r>
              <a:endParaRPr lang="en-US" sz="287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/>
                <a:cs typeface="Arial Black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9680" y="4751138"/>
              <a:ext cx="2639527" cy="1785104"/>
            </a:xfrm>
            <a:prstGeom prst="rect">
              <a:avLst/>
            </a:prstGeom>
            <a:solidFill>
              <a:srgbClr val="008000"/>
            </a:solidFill>
            <a:ln w="57150" cmpd="sng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marL="338138" indent="-338138"/>
              <a:r>
                <a:rPr lang="en-US" sz="2000" dirty="0" smtClean="0">
                  <a:solidFill>
                    <a:srgbClr val="FFFFFF"/>
                  </a:solidFill>
                  <a:latin typeface="Arial Black"/>
                  <a:cs typeface="Arial Black"/>
                </a:rPr>
                <a:t>2. </a:t>
              </a:r>
              <a:r>
                <a:rPr lang="en-US" dirty="0" smtClean="0">
                  <a:solidFill>
                    <a:srgbClr val="FFFFFF"/>
                  </a:solidFill>
                  <a:latin typeface="Arial Black"/>
                  <a:cs typeface="Arial Black"/>
                </a:rPr>
                <a:t>Increase </a:t>
              </a:r>
              <a:r>
                <a:rPr lang="en-US" dirty="0">
                  <a:solidFill>
                    <a:srgbClr val="FFFFFF"/>
                  </a:solidFill>
                  <a:latin typeface="Arial Black"/>
                  <a:cs typeface="Arial Black"/>
                </a:rPr>
                <a:t>the level and complexity of the content that students are asked to learn</a:t>
              </a:r>
              <a:r>
                <a:rPr lang="en-US" dirty="0" smtClean="0">
                  <a:solidFill>
                    <a:srgbClr val="FFFFFF"/>
                  </a:solidFill>
                  <a:latin typeface="Arial Black"/>
                  <a:cs typeface="Arial Black"/>
                </a:rPr>
                <a:t>.</a:t>
              </a:r>
              <a:endParaRPr lang="en-US" dirty="0">
                <a:solidFill>
                  <a:srgbClr val="FFFFFF"/>
                </a:solidFill>
                <a:latin typeface="Arial Black"/>
                <a:cs typeface="Arial Black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623534" y="2496079"/>
            <a:ext cx="482118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High</a:t>
            </a:r>
          </a:p>
          <a:p>
            <a:pPr algn="ctr"/>
            <a:r>
              <a:rPr lang="en-US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Expectations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717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tx1"/>
          </a:fgClr>
          <a:bgClr>
            <a:schemeClr val="bg1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070246703"/>
              </p:ext>
            </p:extLst>
          </p:nvPr>
        </p:nvGraphicFramePr>
        <p:xfrm>
          <a:off x="758934" y="986343"/>
          <a:ext cx="7326041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4488524" y="6140678"/>
            <a:ext cx="48963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From: Talent Development as an Emerging Framework </a:t>
            </a:r>
            <a:r>
              <a:rPr lang="en-US" sz="1400" dirty="0" smtClean="0"/>
              <a:t>for</a:t>
            </a:r>
          </a:p>
          <a:p>
            <a:r>
              <a:rPr lang="en-US" sz="1400" dirty="0" smtClean="0"/>
              <a:t> </a:t>
            </a:r>
            <a:r>
              <a:rPr lang="en-US" sz="1400" dirty="0"/>
              <a:t>Gifted Ed: Paula </a:t>
            </a:r>
            <a:r>
              <a:rPr lang="en-US" sz="1400" dirty="0" err="1"/>
              <a:t>Olszewski-Kubilius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3718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294860"/>
            <a:ext cx="3635375" cy="1696279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en-US" sz="1800" dirty="0"/>
              <a:t>A lesson in which students are engaged usually has a discernible structure: </a:t>
            </a:r>
            <a:r>
              <a:rPr lang="en-US" sz="1800" b="1" dirty="0"/>
              <a:t>a beginning, a middle, and an end, with scaffolding provided by the teacher or by the activities themselves. </a:t>
            </a: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5051425" y="4791083"/>
            <a:ext cx="3635375" cy="1547874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The best evidence for student engagement is </a:t>
            </a:r>
            <a:r>
              <a:rPr lang="en-US" sz="1800" b="1" dirty="0">
                <a:solidFill>
                  <a:srgbClr val="000000"/>
                </a:solidFill>
              </a:rPr>
              <a:t>what students are saying and doing</a:t>
            </a:r>
            <a:r>
              <a:rPr lang="en-US" sz="1800" dirty="0">
                <a:solidFill>
                  <a:srgbClr val="000000"/>
                </a:solidFill>
              </a:rPr>
              <a:t> as a consequence of what the teacher does, or has done, or has planned. </a:t>
            </a:r>
          </a:p>
          <a:p>
            <a:endParaRPr lang="en-US" sz="1800" dirty="0">
              <a:latin typeface="+mj-lt"/>
            </a:endParaRPr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5051425" y="2301319"/>
            <a:ext cx="3635375" cy="218797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lang="en-US"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lang="en-US"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None/>
              <a:defRPr lang="en-US"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None/>
              <a:defRPr lang="en-US"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  <a:latin typeface="+mj-lt"/>
              </a:rPr>
              <a:t>The teacher organizes student tasks to provide cognitive challenge and then encourages students to 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</a:rPr>
              <a:t>reflect on what they have done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and what they have learned.  This is, the </a:t>
            </a:r>
            <a:r>
              <a:rPr lang="en-US" sz="1800" b="1" dirty="0" smtClean="0">
                <a:solidFill>
                  <a:schemeClr val="tx1"/>
                </a:solidFill>
                <a:latin typeface="+mj-lt"/>
              </a:rPr>
              <a:t>lesson has closure,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 in which students derive the important learning from their own actions.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228600" y="53819"/>
            <a:ext cx="3964609" cy="4820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3c  Engaging Students in Learning</a:t>
            </a:r>
            <a:endParaRPr lang="en-US" sz="1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6475" y="671221"/>
            <a:ext cx="2643187" cy="5818682"/>
            <a:chOff x="228600" y="914400"/>
            <a:chExt cx="2643187" cy="5818682"/>
          </a:xfrm>
        </p:grpSpPr>
        <p:sp>
          <p:nvSpPr>
            <p:cNvPr id="24" name="Rectangle 23"/>
            <p:cNvSpPr/>
            <p:nvPr/>
          </p:nvSpPr>
          <p:spPr>
            <a:xfrm>
              <a:off x="232260" y="914400"/>
              <a:ext cx="2639527" cy="4508927"/>
            </a:xfrm>
            <a:prstGeom prst="rect">
              <a:avLst/>
            </a:prstGeom>
            <a:solidFill>
              <a:srgbClr val="FF0000"/>
            </a:solidFill>
            <a:ln w="57150" cmpd="sng">
              <a:solidFill>
                <a:srgbClr val="FFFFFF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spc="50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accent1">
                      <a:tint val="3000"/>
                      <a:alpha val="95000"/>
                    </a:scheme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 Black"/>
                  <a:cs typeface="Arial Black"/>
                </a:rPr>
                <a:t>3</a:t>
              </a:r>
              <a:endParaRPr lang="en-US" sz="287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/>
                <a:cs typeface="Arial Black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8600" y="5101866"/>
              <a:ext cx="2639527" cy="1631216"/>
            </a:xfrm>
            <a:prstGeom prst="rect">
              <a:avLst/>
            </a:prstGeom>
            <a:solidFill>
              <a:srgbClr val="FFFF00"/>
            </a:solidFill>
            <a:ln w="57150" cmpd="sng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marL="338138" indent="-338138"/>
              <a:r>
                <a:rPr lang="en-US" sz="2000" dirty="0" smtClean="0">
                  <a:latin typeface="Arial Black"/>
                  <a:cs typeface="Arial Black"/>
                </a:rPr>
                <a:t>3. Change </a:t>
              </a:r>
              <a:r>
                <a:rPr lang="en-US" sz="2000" dirty="0">
                  <a:latin typeface="Arial Black"/>
                  <a:cs typeface="Arial Black"/>
                </a:rPr>
                <a:t>the role of the student in the instructional process.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4230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smtClean="0"/>
              <a:t>Why Student Centered?</a:t>
            </a:r>
            <a:endParaRPr lang="en-US" dirty="0"/>
          </a:p>
        </p:txBody>
      </p:sp>
      <p:sp>
        <p:nvSpPr>
          <p:cNvPr id="6" name="Vertical Text Placeholder 5"/>
          <p:cNvSpPr>
            <a:spLocks noGrp="1"/>
          </p:cNvSpPr>
          <p:nvPr>
            <p:ph type="body" orient="vert" idx="1"/>
          </p:nvPr>
        </p:nvSpPr>
        <p:spPr>
          <a:xfrm rot="16200000">
            <a:off x="295060" y="416859"/>
            <a:ext cx="6019800" cy="5615642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pPr>
              <a:buClr>
                <a:srgbClr val="FF0000"/>
              </a:buClr>
              <a:buFont typeface="Wingdings" charset="2"/>
              <a:buChar char="q"/>
            </a:pPr>
            <a:r>
              <a:rPr lang="en-US" dirty="0" smtClean="0"/>
              <a:t>..typically </a:t>
            </a:r>
            <a:r>
              <a:rPr lang="en-US" dirty="0"/>
              <a:t>have both teacher-led and student-centered components, ..</a:t>
            </a:r>
            <a:r>
              <a:rPr lang="en-US" b="1" dirty="0"/>
              <a:t>The typical sequence is for teacher-led explicit instruction to be followed by a gradual release of responsibility to the students themselves</a:t>
            </a:r>
            <a:r>
              <a:rPr lang="en-US" dirty="0"/>
              <a:t>. The studies have shown that </a:t>
            </a:r>
            <a:r>
              <a:rPr lang="en-US" b="1" dirty="0"/>
              <a:t>students who are taught to use a variety of cognitive and metacognitive strategies have greater gains in metacognitive awareness and academic achievement </a:t>
            </a:r>
            <a:r>
              <a:rPr lang="en-US" dirty="0"/>
              <a:t>than students who do not receive the training.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</a:t>
            </a:r>
            <a:r>
              <a:rPr lang="en-US" sz="1800" dirty="0" smtClean="0"/>
              <a:t>Hattie &amp; </a:t>
            </a:r>
            <a:r>
              <a:rPr lang="en-US" sz="1800" dirty="0" err="1" smtClean="0"/>
              <a:t>Anderman</a:t>
            </a:r>
            <a:r>
              <a:rPr lang="en-US" sz="1800" dirty="0" smtClean="0"/>
              <a:t> 2013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7" b="98788" l="9607" r="899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540" y="5307524"/>
            <a:ext cx="1731634" cy="12476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02032" y="1622627"/>
            <a:ext cx="5472889" cy="3227450"/>
            <a:chOff x="2133536" y="2306091"/>
            <a:chExt cx="4876928" cy="2245818"/>
          </a:xfrm>
        </p:grpSpPr>
        <p:grpSp>
          <p:nvGrpSpPr>
            <p:cNvPr id="7" name="Group 6"/>
            <p:cNvGrpSpPr/>
            <p:nvPr/>
          </p:nvGrpSpPr>
          <p:grpSpPr>
            <a:xfrm>
              <a:off x="2133536" y="2306091"/>
              <a:ext cx="2438464" cy="1122908"/>
              <a:chOff x="-1" y="0"/>
              <a:chExt cx="2438464" cy="1122908"/>
            </a:xfrm>
          </p:grpSpPr>
          <p:sp>
            <p:nvSpPr>
              <p:cNvPr id="20" name="Round Single Corner Rectangle 19"/>
              <p:cNvSpPr/>
              <p:nvPr/>
            </p:nvSpPr>
            <p:spPr>
              <a:xfrm rot="16200000">
                <a:off x="657776" y="-657777"/>
                <a:ext cx="1122908" cy="2438462"/>
              </a:xfrm>
              <a:prstGeom prst="round1Rect">
                <a:avLst/>
              </a:prstGeom>
              <a:solidFill>
                <a:srgbClr val="008000">
                  <a:alpha val="17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Round Single Corner Rectangle 4"/>
              <p:cNvSpPr/>
              <p:nvPr/>
            </p:nvSpPr>
            <p:spPr>
              <a:xfrm rot="21600000">
                <a:off x="0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571999" y="2306091"/>
              <a:ext cx="2438464" cy="1122908"/>
              <a:chOff x="2438462" y="0"/>
              <a:chExt cx="2438464" cy="1122908"/>
            </a:xfrm>
          </p:grpSpPr>
          <p:sp>
            <p:nvSpPr>
              <p:cNvPr id="18" name="Round Single Corner Rectangle 17"/>
              <p:cNvSpPr/>
              <p:nvPr/>
            </p:nvSpPr>
            <p:spPr>
              <a:xfrm>
                <a:off x="2438462" y="0"/>
                <a:ext cx="2438464" cy="1122908"/>
              </a:xfrm>
              <a:prstGeom prst="round1Rect">
                <a:avLst/>
              </a:prstGeom>
              <a:solidFill>
                <a:srgbClr val="FF0000">
                  <a:alpha val="17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Round Single Corner Rectangle 6"/>
              <p:cNvSpPr/>
              <p:nvPr/>
            </p:nvSpPr>
            <p:spPr>
              <a:xfrm>
                <a:off x="2438463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 smtClean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2133537" y="3428999"/>
              <a:ext cx="2438463" cy="1122908"/>
              <a:chOff x="0" y="1122908"/>
              <a:chExt cx="2438463" cy="1122908"/>
            </a:xfrm>
          </p:grpSpPr>
          <p:sp>
            <p:nvSpPr>
              <p:cNvPr id="16" name="Round Single Corner Rectangle 15"/>
              <p:cNvSpPr/>
              <p:nvPr/>
            </p:nvSpPr>
            <p:spPr>
              <a:xfrm rot="10800000">
                <a:off x="0" y="1122908"/>
                <a:ext cx="2438463" cy="1122908"/>
              </a:xfrm>
              <a:prstGeom prst="round1Rect">
                <a:avLst/>
              </a:prstGeom>
              <a:solidFill>
                <a:srgbClr val="0000FF">
                  <a:alpha val="19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Round Single Corner Rectangle 8"/>
              <p:cNvSpPr/>
              <p:nvPr/>
            </p:nvSpPr>
            <p:spPr>
              <a:xfrm rot="21600000">
                <a:off x="0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572000" y="3429001"/>
              <a:ext cx="2438464" cy="1122908"/>
              <a:chOff x="2438463" y="1122910"/>
              <a:chExt cx="2438464" cy="1122908"/>
            </a:xfrm>
          </p:grpSpPr>
          <p:sp>
            <p:nvSpPr>
              <p:cNvPr id="14" name="Round Single Corner Rectangle 13"/>
              <p:cNvSpPr/>
              <p:nvPr/>
            </p:nvSpPr>
            <p:spPr>
              <a:xfrm rot="5400000">
                <a:off x="3096241" y="465132"/>
                <a:ext cx="1122908" cy="2438464"/>
              </a:xfrm>
              <a:prstGeom prst="round1Rect">
                <a:avLst/>
              </a:prstGeom>
              <a:solidFill>
                <a:srgbClr val="FFD34E">
                  <a:alpha val="14000"/>
                </a:srgbClr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5" name="Round Single Corner Rectangle 10"/>
              <p:cNvSpPr/>
              <p:nvPr/>
            </p:nvSpPr>
            <p:spPr>
              <a:xfrm>
                <a:off x="2438463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653048" y="3131251"/>
              <a:ext cx="1837904" cy="708897"/>
              <a:chOff x="1519511" y="825160"/>
              <a:chExt cx="1837904" cy="708897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1519511" y="825160"/>
                <a:ext cx="1837904" cy="708897"/>
              </a:xfrm>
              <a:prstGeom prst="roundRect">
                <a:avLst/>
              </a:prstGeom>
              <a:solidFill>
                <a:srgbClr val="CCFFCC">
                  <a:alpha val="16000"/>
                </a:srgbClr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" name="Rounded Rectangle 12"/>
              <p:cNvSpPr/>
              <p:nvPr/>
            </p:nvSpPr>
            <p:spPr>
              <a:xfrm>
                <a:off x="1554116" y="859765"/>
                <a:ext cx="1768694" cy="63968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6375230" y="480118"/>
            <a:ext cx="2643215" cy="5967010"/>
            <a:chOff x="134018" y="914400"/>
            <a:chExt cx="2643215" cy="5967010"/>
          </a:xfrm>
        </p:grpSpPr>
        <p:sp>
          <p:nvSpPr>
            <p:cNvPr id="22" name="Rectangle 21"/>
            <p:cNvSpPr/>
            <p:nvPr/>
          </p:nvSpPr>
          <p:spPr>
            <a:xfrm>
              <a:off x="134018" y="914400"/>
              <a:ext cx="2639527" cy="4508927"/>
            </a:xfrm>
            <a:prstGeom prst="rect">
              <a:avLst/>
            </a:prstGeom>
            <a:solidFill>
              <a:srgbClr val="FF0000"/>
            </a:solidFill>
            <a:ln w="57150" cmpd="sng">
              <a:solidFill>
                <a:srgbClr val="FFFFFF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spc="50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accent1">
                      <a:tint val="3000"/>
                      <a:alpha val="95000"/>
                    </a:scheme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 Black"/>
                  <a:cs typeface="Arial Black"/>
                </a:rPr>
                <a:t>3</a:t>
              </a:r>
              <a:endParaRPr lang="en-US" sz="287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/>
                <a:cs typeface="Arial Black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7706" y="5250194"/>
              <a:ext cx="2639527" cy="1631216"/>
            </a:xfrm>
            <a:prstGeom prst="rect">
              <a:avLst/>
            </a:prstGeom>
            <a:solidFill>
              <a:srgbClr val="FFFF00"/>
            </a:solidFill>
            <a:ln w="57150" cmpd="sng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marL="338138" indent="-338138"/>
              <a:r>
                <a:rPr lang="en-US" sz="2000" dirty="0" smtClean="0">
                  <a:latin typeface="Arial Black"/>
                  <a:cs typeface="Arial Black"/>
                </a:rPr>
                <a:t>3. Change </a:t>
              </a:r>
              <a:r>
                <a:rPr lang="en-US" sz="2000" dirty="0">
                  <a:latin typeface="Arial Black"/>
                  <a:cs typeface="Arial Black"/>
                </a:rPr>
                <a:t>the role of the student in the instructional process.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0182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2026748" y="1566155"/>
            <a:ext cx="6937715" cy="4609224"/>
            <a:chOff x="2026748" y="1566155"/>
            <a:chExt cx="6937715" cy="4609224"/>
          </a:xfrm>
        </p:grpSpPr>
        <p:sp>
          <p:nvSpPr>
            <p:cNvPr id="53" name="Block Arc 52"/>
            <p:cNvSpPr/>
            <p:nvPr/>
          </p:nvSpPr>
          <p:spPr>
            <a:xfrm rot="15412604" flipV="1">
              <a:off x="2031072" y="1561831"/>
              <a:ext cx="4609224" cy="4617871"/>
            </a:xfrm>
            <a:prstGeom prst="blockArc">
              <a:avLst>
                <a:gd name="adj1" fmla="val 16701444"/>
                <a:gd name="adj2" fmla="val 20800421"/>
                <a:gd name="adj3" fmla="val 23934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022632" y="1797527"/>
              <a:ext cx="2941831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0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Minilesson</a:t>
              </a:r>
              <a:endPara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142412" y="1413327"/>
            <a:ext cx="5906644" cy="5094134"/>
            <a:chOff x="2142412" y="1413327"/>
            <a:chExt cx="5906644" cy="5094134"/>
          </a:xfrm>
        </p:grpSpPr>
        <p:sp>
          <p:nvSpPr>
            <p:cNvPr id="59" name="Block Arc 58"/>
            <p:cNvSpPr/>
            <p:nvPr/>
          </p:nvSpPr>
          <p:spPr>
            <a:xfrm rot="16724691" flipV="1">
              <a:off x="2098076" y="1457663"/>
              <a:ext cx="4529059" cy="4440387"/>
            </a:xfrm>
            <a:prstGeom prst="blockArc">
              <a:avLst>
                <a:gd name="adj1" fmla="val 5929894"/>
                <a:gd name="adj2" fmla="val 17777295"/>
                <a:gd name="adj3" fmla="val 25087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029880" y="5060911"/>
              <a:ext cx="3019176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Student </a:t>
              </a:r>
            </a:p>
            <a:p>
              <a:pPr algn="ctr"/>
              <a:r>
                <a:rPr lang="en-US" sz="4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Work Time</a:t>
              </a:r>
              <a:endPara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76234" y="1561865"/>
            <a:ext cx="6334685" cy="4352197"/>
            <a:chOff x="176234" y="1561865"/>
            <a:chExt cx="6334685" cy="4352197"/>
          </a:xfrm>
        </p:grpSpPr>
        <p:sp>
          <p:nvSpPr>
            <p:cNvPr id="60" name="Block Arc 59"/>
            <p:cNvSpPr/>
            <p:nvPr/>
          </p:nvSpPr>
          <p:spPr>
            <a:xfrm rot="6548115" flipV="1">
              <a:off x="2157776" y="1560920"/>
              <a:ext cx="4352197" cy="4354088"/>
            </a:xfrm>
            <a:prstGeom prst="blockArc">
              <a:avLst>
                <a:gd name="adj1" fmla="val 11938688"/>
                <a:gd name="adj2" fmla="val 17271036"/>
                <a:gd name="adj3" fmla="val 25661"/>
              </a:avLst>
            </a:prstGeom>
            <a:solidFill>
              <a:srgbClr val="FFF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76234" y="1797527"/>
              <a:ext cx="2775119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Debrief – </a:t>
              </a:r>
            </a:p>
            <a:p>
              <a:pPr algn="ctr"/>
              <a:r>
                <a:rPr lang="en-US" sz="44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Reflection</a:t>
              </a:r>
              <a:endPara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358509" y="2774116"/>
            <a:ext cx="2005080" cy="1988674"/>
            <a:chOff x="3358509" y="2774116"/>
            <a:chExt cx="2005080" cy="1988674"/>
          </a:xfrm>
        </p:grpSpPr>
        <p:sp>
          <p:nvSpPr>
            <p:cNvPr id="64" name="Oval 63"/>
            <p:cNvSpPr/>
            <p:nvPr/>
          </p:nvSpPr>
          <p:spPr>
            <a:xfrm>
              <a:off x="3358509" y="2774116"/>
              <a:ext cx="2005080" cy="1988674"/>
            </a:xfrm>
            <a:prstGeom prst="ellipse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409340" y="3352955"/>
              <a:ext cx="1857475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Exemplary </a:t>
              </a:r>
            </a:p>
            <a:p>
              <a:pPr algn="ctr"/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Practice</a:t>
              </a:r>
              <a:endPara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908359" y="71240"/>
            <a:ext cx="3327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Workshop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34" y="5267952"/>
            <a:ext cx="2494985" cy="138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29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142075" y="1013107"/>
            <a:ext cx="3563688" cy="3591269"/>
            <a:chOff x="2026748" y="1413326"/>
            <a:chExt cx="3789667" cy="3823762"/>
          </a:xfrm>
        </p:grpSpPr>
        <p:sp>
          <p:nvSpPr>
            <p:cNvPr id="53" name="Block Arc 52"/>
            <p:cNvSpPr/>
            <p:nvPr/>
          </p:nvSpPr>
          <p:spPr>
            <a:xfrm rot="15412604" flipV="1">
              <a:off x="2071058" y="1491731"/>
              <a:ext cx="3701047" cy="3789667"/>
            </a:xfrm>
            <a:prstGeom prst="blockArc">
              <a:avLst>
                <a:gd name="adj1" fmla="val 16701444"/>
                <a:gd name="adj2" fmla="val 20800421"/>
                <a:gd name="adj3" fmla="val 23934"/>
              </a:avLst>
            </a:prstGeom>
            <a:solidFill>
              <a:srgbClr val="008000">
                <a:alpha val="61000"/>
              </a:srgbClr>
            </a:solidFill>
            <a:ln>
              <a:solidFill>
                <a:srgbClr val="D9D9D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Block Arc 58"/>
            <p:cNvSpPr/>
            <p:nvPr/>
          </p:nvSpPr>
          <p:spPr>
            <a:xfrm rot="16724691" flipV="1">
              <a:off x="2125336" y="1409658"/>
              <a:ext cx="3636678" cy="3644014"/>
            </a:xfrm>
            <a:prstGeom prst="blockArc">
              <a:avLst>
                <a:gd name="adj1" fmla="val 5929894"/>
                <a:gd name="adj2" fmla="val 17777295"/>
                <a:gd name="adj3" fmla="val 25087"/>
              </a:avLst>
            </a:prstGeom>
            <a:noFill/>
            <a:ln>
              <a:solidFill>
                <a:srgbClr val="D9D9D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Block Arc 59"/>
            <p:cNvSpPr/>
            <p:nvPr/>
          </p:nvSpPr>
          <p:spPr>
            <a:xfrm rot="6548115" flipV="1">
              <a:off x="2172765" y="1493333"/>
              <a:ext cx="3494664" cy="3573193"/>
            </a:xfrm>
            <a:prstGeom prst="blockArc">
              <a:avLst>
                <a:gd name="adj1" fmla="val 11938688"/>
                <a:gd name="adj2" fmla="val 17271036"/>
                <a:gd name="adj3" fmla="val 25661"/>
              </a:avLst>
            </a:prstGeom>
            <a:noFill/>
            <a:ln>
              <a:solidFill>
                <a:srgbClr val="D9D9D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59184" y="249579"/>
            <a:ext cx="89050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Direct Instruction – Mini-lesson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1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6965460"/>
              </p:ext>
            </p:extLst>
          </p:nvPr>
        </p:nvGraphicFramePr>
        <p:xfrm>
          <a:off x="195418" y="4690313"/>
          <a:ext cx="8716421" cy="198710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8716421"/>
              </a:tblGrid>
              <a:tr h="2686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Exemplary 3A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008000"/>
                    </a:solidFill>
                  </a:tcPr>
                </a:tc>
              </a:tr>
              <a:tr h="163658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teacher links the instructional purpose of the lesson to the students’ interests; the directions and procedures are clear and anticipate possible student misunderstanding.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teacher’s explanation of content is thorough and clear, developing conceptual understanding through artful scaffolding and connecting with students’ interest.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If appropriate, teacher models the process to be followed in the task.</a:t>
                      </a: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351745" y="1201695"/>
            <a:ext cx="4561557" cy="3214092"/>
            <a:chOff x="2133536" y="2306091"/>
            <a:chExt cx="4876927" cy="2245817"/>
          </a:xfrm>
        </p:grpSpPr>
        <p:grpSp>
          <p:nvGrpSpPr>
            <p:cNvPr id="14" name="Group 13"/>
            <p:cNvGrpSpPr/>
            <p:nvPr/>
          </p:nvGrpSpPr>
          <p:grpSpPr>
            <a:xfrm>
              <a:off x="2133536" y="2306091"/>
              <a:ext cx="2438464" cy="1122909"/>
              <a:chOff x="-1" y="0"/>
              <a:chExt cx="2438464" cy="1122909"/>
            </a:xfrm>
          </p:grpSpPr>
          <p:sp>
            <p:nvSpPr>
              <p:cNvPr id="27" name="Round Single Corner Rectangle 26"/>
              <p:cNvSpPr/>
              <p:nvPr/>
            </p:nvSpPr>
            <p:spPr>
              <a:xfrm rot="16200000">
                <a:off x="657777" y="-657777"/>
                <a:ext cx="1122908" cy="2438463"/>
              </a:xfrm>
              <a:prstGeom prst="round1Rect">
                <a:avLst/>
              </a:prstGeom>
              <a:solidFill>
                <a:srgbClr val="008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Round Single Corner Rectangle 4"/>
              <p:cNvSpPr/>
              <p:nvPr/>
            </p:nvSpPr>
            <p:spPr>
              <a:xfrm>
                <a:off x="0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572000" y="2306091"/>
              <a:ext cx="2438463" cy="1122908"/>
              <a:chOff x="2438463" y="0"/>
              <a:chExt cx="2438463" cy="1122908"/>
            </a:xfrm>
          </p:grpSpPr>
          <p:sp>
            <p:nvSpPr>
              <p:cNvPr id="25" name="Round Single Corner Rectangle 24"/>
              <p:cNvSpPr/>
              <p:nvPr/>
            </p:nvSpPr>
            <p:spPr>
              <a:xfrm>
                <a:off x="2438463" y="0"/>
                <a:ext cx="2438463" cy="1122908"/>
              </a:xfrm>
              <a:prstGeom prst="round1Rect">
                <a:avLst/>
              </a:prstGeom>
              <a:solidFill>
                <a:srgbClr val="FF0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Round Single Corner Rectangle 6"/>
              <p:cNvSpPr/>
              <p:nvPr/>
            </p:nvSpPr>
            <p:spPr>
              <a:xfrm>
                <a:off x="2438463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2133537" y="3428999"/>
              <a:ext cx="2438463" cy="1122908"/>
              <a:chOff x="0" y="1122908"/>
              <a:chExt cx="2438463" cy="1122908"/>
            </a:xfrm>
          </p:grpSpPr>
          <p:sp>
            <p:nvSpPr>
              <p:cNvPr id="23" name="Round Single Corner Rectangle 22"/>
              <p:cNvSpPr/>
              <p:nvPr/>
            </p:nvSpPr>
            <p:spPr>
              <a:xfrm rot="10800000">
                <a:off x="0" y="1122908"/>
                <a:ext cx="2438463" cy="1122908"/>
              </a:xfrm>
              <a:prstGeom prst="round1Rect">
                <a:avLst/>
              </a:prstGeom>
              <a:solidFill>
                <a:srgbClr val="0000FF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Round Single Corner Rectangle 8"/>
              <p:cNvSpPr/>
              <p:nvPr/>
            </p:nvSpPr>
            <p:spPr>
              <a:xfrm rot="21600000">
                <a:off x="0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4572000" y="3429000"/>
              <a:ext cx="2438463" cy="1122908"/>
              <a:chOff x="2438463" y="1122909"/>
              <a:chExt cx="2438463" cy="1122908"/>
            </a:xfrm>
          </p:grpSpPr>
          <p:sp>
            <p:nvSpPr>
              <p:cNvPr id="21" name="Round Single Corner Rectangle 20"/>
              <p:cNvSpPr/>
              <p:nvPr/>
            </p:nvSpPr>
            <p:spPr>
              <a:xfrm rot="5400000">
                <a:off x="3096241" y="465131"/>
                <a:ext cx="1122908" cy="2438463"/>
              </a:xfrm>
              <a:prstGeom prst="round1Rect">
                <a:avLst/>
              </a:prstGeom>
              <a:solidFill>
                <a:srgbClr val="FFFF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Round Single Corner Rectangle 10"/>
              <p:cNvSpPr/>
              <p:nvPr/>
            </p:nvSpPr>
            <p:spPr>
              <a:xfrm>
                <a:off x="2438463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3048" y="3131251"/>
              <a:ext cx="1837904" cy="708897"/>
              <a:chOff x="1519511" y="825160"/>
              <a:chExt cx="1837904" cy="708897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1519511" y="825160"/>
                <a:ext cx="1837904" cy="708897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0" name="Rounded Rectangle 12"/>
              <p:cNvSpPr/>
              <p:nvPr/>
            </p:nvSpPr>
            <p:spPr>
              <a:xfrm>
                <a:off x="1554116" y="859765"/>
                <a:ext cx="1768694" cy="639687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2612072" y="2960238"/>
            <a:ext cx="19996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Define</a:t>
            </a:r>
          </a:p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Purpose</a:t>
            </a:r>
          </a:p>
        </p:txBody>
      </p:sp>
      <p:sp>
        <p:nvSpPr>
          <p:cNvPr id="4" name="Rectangle 3"/>
          <p:cNvSpPr/>
          <p:nvPr/>
        </p:nvSpPr>
        <p:spPr>
          <a:xfrm>
            <a:off x="2612072" y="1585438"/>
            <a:ext cx="2274982" cy="5437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Connect</a:t>
            </a:r>
          </a:p>
        </p:txBody>
      </p:sp>
      <p:sp>
        <p:nvSpPr>
          <p:cNvPr id="5" name="Rectangle 4"/>
          <p:cNvSpPr/>
          <p:nvPr/>
        </p:nvSpPr>
        <p:spPr>
          <a:xfrm>
            <a:off x="351745" y="1585438"/>
            <a:ext cx="2031325" cy="502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</a:pPr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Scaffold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1745" y="3347629"/>
            <a:ext cx="19815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Model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83202" y="1496877"/>
            <a:ext cx="18902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Hook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81904" y="6308089"/>
            <a:ext cx="168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Rick Fisher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149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tx1"/>
          </a:fgClr>
          <a:bgClr>
            <a:schemeClr val="bg1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26" y="3169040"/>
            <a:ext cx="8296308" cy="33307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884" y="567253"/>
            <a:ext cx="8910813" cy="2277547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Focus: </a:t>
            </a:r>
          </a:p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“Commit entirely to what is essential </a:t>
            </a:r>
          </a:p>
          <a:p>
            <a:pPr algn="ctr"/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nd ignore the rest”  </a:t>
            </a:r>
            <a:r>
              <a:rPr lang="en-US" sz="1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Collins 2001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120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49118" y="3190079"/>
            <a:ext cx="3825504" cy="3667921"/>
            <a:chOff x="2026748" y="1413327"/>
            <a:chExt cx="4617871" cy="4762052"/>
          </a:xfrm>
        </p:grpSpPr>
        <p:sp>
          <p:nvSpPr>
            <p:cNvPr id="53" name="Block Arc 52"/>
            <p:cNvSpPr/>
            <p:nvPr/>
          </p:nvSpPr>
          <p:spPr>
            <a:xfrm rot="15412604" flipV="1">
              <a:off x="2031072" y="1561831"/>
              <a:ext cx="4609224" cy="4617871"/>
            </a:xfrm>
            <a:prstGeom prst="blockArc">
              <a:avLst>
                <a:gd name="adj1" fmla="val 16701444"/>
                <a:gd name="adj2" fmla="val 20800421"/>
                <a:gd name="adj3" fmla="val 23934"/>
              </a:avLst>
            </a:prstGeom>
            <a:noFill/>
            <a:ln>
              <a:solidFill>
                <a:srgbClr val="F2F2F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Block Arc 58"/>
            <p:cNvSpPr/>
            <p:nvPr/>
          </p:nvSpPr>
          <p:spPr>
            <a:xfrm rot="16724691" flipV="1">
              <a:off x="2098076" y="1457663"/>
              <a:ext cx="4529059" cy="4440387"/>
            </a:xfrm>
            <a:prstGeom prst="blockArc">
              <a:avLst>
                <a:gd name="adj1" fmla="val 5929894"/>
                <a:gd name="adj2" fmla="val 17777295"/>
                <a:gd name="adj3" fmla="val 25087"/>
              </a:avLst>
            </a:prstGeom>
            <a:solidFill>
              <a:srgbClr val="FF0000">
                <a:alpha val="41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Block Arc 59"/>
            <p:cNvSpPr/>
            <p:nvPr/>
          </p:nvSpPr>
          <p:spPr>
            <a:xfrm rot="6548115" flipV="1">
              <a:off x="2157776" y="1560920"/>
              <a:ext cx="4352197" cy="4354088"/>
            </a:xfrm>
            <a:prstGeom prst="blockArc">
              <a:avLst>
                <a:gd name="adj1" fmla="val 11938688"/>
                <a:gd name="adj2" fmla="val 17271036"/>
                <a:gd name="adj3" fmla="val 25661"/>
              </a:avLst>
            </a:prstGeom>
            <a:noFill/>
            <a:ln>
              <a:solidFill>
                <a:srgbClr val="F2F2F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6358270"/>
              </p:ext>
            </p:extLst>
          </p:nvPr>
        </p:nvGraphicFramePr>
        <p:xfrm>
          <a:off x="0" y="3278141"/>
          <a:ext cx="9115196" cy="180234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9115196"/>
              </a:tblGrid>
              <a:tr h="4064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Exemplary 3B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</a:tr>
              <a:tr h="1395895"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Teacher uses a variety or series of questions or prompts to challenge students cognitively, advance high-level thinking and discourse, and promote metacognition.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 formulate many questions, initiate topics, and make unsolicited contributions.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 extend discussion and invite comments from their classmates.</a:t>
                      </a: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974618" y="441983"/>
            <a:ext cx="400930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Student </a:t>
            </a:r>
          </a:p>
          <a:p>
            <a:pPr algn="ctr"/>
            <a:r>
              <a:rPr lang="en-U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Work time</a:t>
            </a:r>
            <a:endParaRPr lang="en-US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24802" y="181030"/>
            <a:ext cx="4561557" cy="3214092"/>
            <a:chOff x="2133536" y="2306091"/>
            <a:chExt cx="4876927" cy="2245817"/>
          </a:xfrm>
        </p:grpSpPr>
        <p:grpSp>
          <p:nvGrpSpPr>
            <p:cNvPr id="11" name="Group 10"/>
            <p:cNvGrpSpPr/>
            <p:nvPr/>
          </p:nvGrpSpPr>
          <p:grpSpPr>
            <a:xfrm>
              <a:off x="2133536" y="2306091"/>
              <a:ext cx="2438464" cy="1122909"/>
              <a:chOff x="-1" y="0"/>
              <a:chExt cx="2438464" cy="1122909"/>
            </a:xfrm>
          </p:grpSpPr>
          <p:sp>
            <p:nvSpPr>
              <p:cNvPr id="25" name="Round Single Corner Rectangle 24"/>
              <p:cNvSpPr/>
              <p:nvPr/>
            </p:nvSpPr>
            <p:spPr>
              <a:xfrm rot="16200000">
                <a:off x="657777" y="-657777"/>
                <a:ext cx="1122908" cy="2438463"/>
              </a:xfrm>
              <a:prstGeom prst="round1Rect">
                <a:avLst/>
              </a:prstGeom>
              <a:solidFill>
                <a:srgbClr val="008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Round Single Corner Rectangle 4"/>
              <p:cNvSpPr/>
              <p:nvPr/>
            </p:nvSpPr>
            <p:spPr>
              <a:xfrm>
                <a:off x="0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572000" y="2306091"/>
              <a:ext cx="2438463" cy="1122908"/>
              <a:chOff x="2438463" y="0"/>
              <a:chExt cx="2438463" cy="1122908"/>
            </a:xfrm>
          </p:grpSpPr>
          <p:sp>
            <p:nvSpPr>
              <p:cNvPr id="23" name="Round Single Corner Rectangle 22"/>
              <p:cNvSpPr/>
              <p:nvPr/>
            </p:nvSpPr>
            <p:spPr>
              <a:xfrm>
                <a:off x="2438463" y="0"/>
                <a:ext cx="2438463" cy="1122908"/>
              </a:xfrm>
              <a:prstGeom prst="round1Rect">
                <a:avLst/>
              </a:prstGeom>
              <a:solidFill>
                <a:srgbClr val="FF0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Round Single Corner Rectangle 6"/>
              <p:cNvSpPr/>
              <p:nvPr/>
            </p:nvSpPr>
            <p:spPr>
              <a:xfrm>
                <a:off x="2438463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2133537" y="3428999"/>
              <a:ext cx="2438463" cy="1122908"/>
              <a:chOff x="0" y="1122908"/>
              <a:chExt cx="2438463" cy="1122908"/>
            </a:xfrm>
          </p:grpSpPr>
          <p:sp>
            <p:nvSpPr>
              <p:cNvPr id="21" name="Round Single Corner Rectangle 20"/>
              <p:cNvSpPr/>
              <p:nvPr/>
            </p:nvSpPr>
            <p:spPr>
              <a:xfrm rot="10800000">
                <a:off x="0" y="1122908"/>
                <a:ext cx="2438463" cy="1122908"/>
              </a:xfrm>
              <a:prstGeom prst="round1Rect">
                <a:avLst/>
              </a:prstGeom>
              <a:solidFill>
                <a:srgbClr val="0000FF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Round Single Corner Rectangle 8"/>
              <p:cNvSpPr/>
              <p:nvPr/>
            </p:nvSpPr>
            <p:spPr>
              <a:xfrm rot="21600000">
                <a:off x="0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572000" y="3429000"/>
              <a:ext cx="2438463" cy="1122908"/>
              <a:chOff x="2438463" y="1122909"/>
              <a:chExt cx="2438463" cy="1122908"/>
            </a:xfrm>
          </p:grpSpPr>
          <p:sp>
            <p:nvSpPr>
              <p:cNvPr id="19" name="Round Single Corner Rectangle 18"/>
              <p:cNvSpPr/>
              <p:nvPr/>
            </p:nvSpPr>
            <p:spPr>
              <a:xfrm rot="5400000">
                <a:off x="3096241" y="465131"/>
                <a:ext cx="1122908" cy="2438463"/>
              </a:xfrm>
              <a:prstGeom prst="round1Rect">
                <a:avLst/>
              </a:prstGeom>
              <a:solidFill>
                <a:srgbClr val="FFFF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Round Single Corner Rectangle 10"/>
              <p:cNvSpPr/>
              <p:nvPr/>
            </p:nvSpPr>
            <p:spPr>
              <a:xfrm>
                <a:off x="2438463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653048" y="3131251"/>
              <a:ext cx="1837904" cy="708897"/>
              <a:chOff x="1519511" y="825160"/>
              <a:chExt cx="1837904" cy="708897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1519511" y="825160"/>
                <a:ext cx="1837904" cy="708897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Rounded Rectangle 12"/>
              <p:cNvSpPr/>
              <p:nvPr/>
            </p:nvSpPr>
            <p:spPr>
              <a:xfrm>
                <a:off x="1554116" y="859765"/>
                <a:ext cx="1768694" cy="639687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2558365" y="1954701"/>
            <a:ext cx="222799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Rigorous </a:t>
            </a:r>
            <a:endParaRPr lang="en-US" sz="4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Task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8675" y="301573"/>
            <a:ext cx="23561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Productive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Struggle</a:t>
            </a:r>
          </a:p>
        </p:txBody>
      </p:sp>
      <p:sp>
        <p:nvSpPr>
          <p:cNvPr id="8" name="Rectangle 7"/>
          <p:cNvSpPr/>
          <p:nvPr/>
        </p:nvSpPr>
        <p:spPr>
          <a:xfrm>
            <a:off x="2561828" y="301573"/>
            <a:ext cx="235147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Partners/</a:t>
            </a:r>
          </a:p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Groups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0902" y="1997516"/>
            <a:ext cx="219453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Promote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Discourse</a:t>
            </a:r>
          </a:p>
        </p:txBody>
      </p:sp>
      <p:graphicFrame>
        <p:nvGraphicFramePr>
          <p:cNvPr id="1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5670505"/>
              </p:ext>
            </p:extLst>
          </p:nvPr>
        </p:nvGraphicFramePr>
        <p:xfrm>
          <a:off x="-1" y="4772181"/>
          <a:ext cx="9115197" cy="208581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9115197"/>
              </a:tblGrid>
              <a:tr h="3287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Exemplary 3C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</a:tr>
              <a:tr h="1735299"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dirty="0" smtClean="0">
                          <a:solidFill>
                            <a:schemeClr val="dk1"/>
                          </a:solidFill>
                        </a:rPr>
                        <a:t>Virtually all students are intellectually engaged in challenging content through well-designed learning tasks and suitable scaffolding by the teacher..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dirty="0" smtClean="0">
                          <a:solidFill>
                            <a:schemeClr val="dk1"/>
                          </a:solidFill>
                        </a:rPr>
                        <a:t>In addition, there is evidence of some student initiation of inquiry and of student contribution to the exploration of important content.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dirty="0" smtClean="0">
                          <a:solidFill>
                            <a:schemeClr val="dk1"/>
                          </a:solidFill>
                        </a:rPr>
                        <a:t>Learning</a:t>
                      </a:r>
                      <a:r>
                        <a:rPr lang="en-US" baseline="0" dirty="0" smtClean="0">
                          <a:solidFill>
                            <a:schemeClr val="dk1"/>
                          </a:solidFill>
                        </a:rPr>
                        <a:t> tasks and activities are designed to challenge student thinking.</a:t>
                      </a:r>
                      <a:endParaRPr lang="en-US" dirty="0" smtClean="0">
                        <a:solidFill>
                          <a:schemeClr val="dk1"/>
                        </a:solidFill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7284930" y="6385563"/>
            <a:ext cx="168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Rick Fisher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33699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49907" y="1510768"/>
            <a:ext cx="47464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Teacher Moves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55981" y="143297"/>
            <a:ext cx="3883733" cy="3980562"/>
            <a:chOff x="2026748" y="1413327"/>
            <a:chExt cx="4617871" cy="4762052"/>
          </a:xfrm>
        </p:grpSpPr>
        <p:sp>
          <p:nvSpPr>
            <p:cNvPr id="53" name="Block Arc 52"/>
            <p:cNvSpPr/>
            <p:nvPr/>
          </p:nvSpPr>
          <p:spPr>
            <a:xfrm rot="15412604" flipV="1">
              <a:off x="2031072" y="1561831"/>
              <a:ext cx="4609224" cy="4617871"/>
            </a:xfrm>
            <a:prstGeom prst="blockArc">
              <a:avLst>
                <a:gd name="adj1" fmla="val 16701444"/>
                <a:gd name="adj2" fmla="val 20800421"/>
                <a:gd name="adj3" fmla="val 23934"/>
              </a:avLst>
            </a:prstGeom>
            <a:noFill/>
            <a:ln>
              <a:solidFill>
                <a:srgbClr val="F2F2F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Block Arc 58"/>
            <p:cNvSpPr/>
            <p:nvPr/>
          </p:nvSpPr>
          <p:spPr>
            <a:xfrm rot="16724691" flipV="1">
              <a:off x="2098076" y="1457663"/>
              <a:ext cx="4529059" cy="4440387"/>
            </a:xfrm>
            <a:prstGeom prst="blockArc">
              <a:avLst>
                <a:gd name="adj1" fmla="val 5929894"/>
                <a:gd name="adj2" fmla="val 17777295"/>
                <a:gd name="adj3" fmla="val 25087"/>
              </a:avLst>
            </a:prstGeom>
            <a:solidFill>
              <a:srgbClr val="FF0000">
                <a:alpha val="2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Block Arc 59"/>
            <p:cNvSpPr/>
            <p:nvPr/>
          </p:nvSpPr>
          <p:spPr>
            <a:xfrm rot="6548115" flipV="1">
              <a:off x="2157776" y="1560920"/>
              <a:ext cx="4352197" cy="4354088"/>
            </a:xfrm>
            <a:prstGeom prst="blockArc">
              <a:avLst>
                <a:gd name="adj1" fmla="val 11938688"/>
                <a:gd name="adj2" fmla="val 17271036"/>
                <a:gd name="adj3" fmla="val 25661"/>
              </a:avLst>
            </a:prstGeom>
            <a:noFill/>
            <a:ln>
              <a:solidFill>
                <a:srgbClr val="F2F2F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4116946"/>
            <a:ext cx="404990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Student </a:t>
            </a:r>
          </a:p>
          <a:p>
            <a:pPr algn="ctr"/>
            <a:r>
              <a:rPr lang="en-U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Work Time</a:t>
            </a:r>
            <a:endParaRPr lang="en-US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1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6041493"/>
              </p:ext>
            </p:extLst>
          </p:nvPr>
        </p:nvGraphicFramePr>
        <p:xfrm>
          <a:off x="0" y="0"/>
          <a:ext cx="9144000" cy="352824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9144000"/>
              </a:tblGrid>
              <a:tr h="2398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Exemplary 3D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317772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Assessment is fully integrated into instruction through extensive use of formative assessment.</a:t>
                      </a:r>
                    </a:p>
                    <a:p>
                      <a:pPr marL="285750" lvl="0" indent="-285750">
                        <a:lnSpc>
                          <a:spcPct val="110000"/>
                        </a:lnSpc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Questions, prompts, assessments are used regularly to diagnose evidence of learning by individual students.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Teacher monitoring of student understanding is sophisticated and continuous: the teacher is constantly “taking the pulse” of the class.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Feedback to students is specific and timely, and is provided from many sources including other students.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While students are working, the teacher circulates, providing substantive feedback to individual students.</a:t>
                      </a: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4007915" y="3545798"/>
            <a:ext cx="4561557" cy="3214092"/>
            <a:chOff x="2133536" y="2306091"/>
            <a:chExt cx="4876927" cy="2245817"/>
          </a:xfrm>
        </p:grpSpPr>
        <p:grpSp>
          <p:nvGrpSpPr>
            <p:cNvPr id="11" name="Group 10"/>
            <p:cNvGrpSpPr/>
            <p:nvPr/>
          </p:nvGrpSpPr>
          <p:grpSpPr>
            <a:xfrm>
              <a:off x="2133536" y="2306091"/>
              <a:ext cx="2438464" cy="1122909"/>
              <a:chOff x="-1" y="0"/>
              <a:chExt cx="2438464" cy="1122909"/>
            </a:xfrm>
          </p:grpSpPr>
          <p:sp>
            <p:nvSpPr>
              <p:cNvPr id="25" name="Round Single Corner Rectangle 24"/>
              <p:cNvSpPr/>
              <p:nvPr/>
            </p:nvSpPr>
            <p:spPr>
              <a:xfrm rot="16200000">
                <a:off x="657777" y="-657777"/>
                <a:ext cx="1122908" cy="2438463"/>
              </a:xfrm>
              <a:prstGeom prst="round1Rect">
                <a:avLst/>
              </a:prstGeom>
              <a:solidFill>
                <a:srgbClr val="008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Round Single Corner Rectangle 4"/>
              <p:cNvSpPr/>
              <p:nvPr/>
            </p:nvSpPr>
            <p:spPr>
              <a:xfrm>
                <a:off x="0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572000" y="2306091"/>
              <a:ext cx="2438463" cy="1122908"/>
              <a:chOff x="2438463" y="0"/>
              <a:chExt cx="2438463" cy="1122908"/>
            </a:xfrm>
          </p:grpSpPr>
          <p:sp>
            <p:nvSpPr>
              <p:cNvPr id="23" name="Round Single Corner Rectangle 22"/>
              <p:cNvSpPr/>
              <p:nvPr/>
            </p:nvSpPr>
            <p:spPr>
              <a:xfrm>
                <a:off x="2438463" y="0"/>
                <a:ext cx="2438463" cy="1122908"/>
              </a:xfrm>
              <a:prstGeom prst="round1Rect">
                <a:avLst/>
              </a:prstGeom>
              <a:solidFill>
                <a:srgbClr val="FF0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Round Single Corner Rectangle 6"/>
              <p:cNvSpPr/>
              <p:nvPr/>
            </p:nvSpPr>
            <p:spPr>
              <a:xfrm>
                <a:off x="2438463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2133537" y="3428999"/>
              <a:ext cx="2438463" cy="1122908"/>
              <a:chOff x="0" y="1122908"/>
              <a:chExt cx="2438463" cy="1122908"/>
            </a:xfrm>
          </p:grpSpPr>
          <p:sp>
            <p:nvSpPr>
              <p:cNvPr id="21" name="Round Single Corner Rectangle 20"/>
              <p:cNvSpPr/>
              <p:nvPr/>
            </p:nvSpPr>
            <p:spPr>
              <a:xfrm rot="10800000">
                <a:off x="0" y="1122908"/>
                <a:ext cx="2438463" cy="1122908"/>
              </a:xfrm>
              <a:prstGeom prst="round1Rect">
                <a:avLst/>
              </a:prstGeom>
              <a:solidFill>
                <a:srgbClr val="0000FF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Round Single Corner Rectangle 8"/>
              <p:cNvSpPr/>
              <p:nvPr/>
            </p:nvSpPr>
            <p:spPr>
              <a:xfrm rot="21600000">
                <a:off x="0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572000" y="3429000"/>
              <a:ext cx="2438463" cy="1122908"/>
              <a:chOff x="2438463" y="1122909"/>
              <a:chExt cx="2438463" cy="1122908"/>
            </a:xfrm>
          </p:grpSpPr>
          <p:sp>
            <p:nvSpPr>
              <p:cNvPr id="19" name="Round Single Corner Rectangle 18"/>
              <p:cNvSpPr/>
              <p:nvPr/>
            </p:nvSpPr>
            <p:spPr>
              <a:xfrm rot="5400000">
                <a:off x="3096241" y="465131"/>
                <a:ext cx="1122908" cy="2438463"/>
              </a:xfrm>
              <a:prstGeom prst="round1Rect">
                <a:avLst/>
              </a:prstGeom>
              <a:solidFill>
                <a:srgbClr val="FFFF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Round Single Corner Rectangle 10"/>
              <p:cNvSpPr/>
              <p:nvPr/>
            </p:nvSpPr>
            <p:spPr>
              <a:xfrm>
                <a:off x="2438463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3653048" y="3131251"/>
              <a:ext cx="1837904" cy="708897"/>
              <a:chOff x="1519511" y="825160"/>
              <a:chExt cx="1837904" cy="708897"/>
            </a:xfrm>
          </p:grpSpPr>
          <p:sp>
            <p:nvSpPr>
              <p:cNvPr id="17" name="Rounded Rectangle 16"/>
              <p:cNvSpPr/>
              <p:nvPr/>
            </p:nvSpPr>
            <p:spPr>
              <a:xfrm>
                <a:off x="1519511" y="825160"/>
                <a:ext cx="1837904" cy="708897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Rounded Rectangle 12"/>
              <p:cNvSpPr/>
              <p:nvPr/>
            </p:nvSpPr>
            <p:spPr>
              <a:xfrm>
                <a:off x="1554116" y="859765"/>
                <a:ext cx="1768694" cy="639687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</p:grpSp>
      <p:sp>
        <p:nvSpPr>
          <p:cNvPr id="5" name="Rectangle 4"/>
          <p:cNvSpPr/>
          <p:nvPr/>
        </p:nvSpPr>
        <p:spPr>
          <a:xfrm>
            <a:off x="6182954" y="5816063"/>
            <a:ext cx="24330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Conferring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32606" y="4116946"/>
            <a:ext cx="215034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Assessing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34875" y="5758531"/>
            <a:ext cx="20015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Planning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91761" y="3674028"/>
            <a:ext cx="23318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Feedback/</a:t>
            </a:r>
          </a:p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Questions</a:t>
            </a: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Up Arrow 26"/>
          <p:cNvSpPr/>
          <p:nvPr/>
        </p:nvSpPr>
        <p:spPr>
          <a:xfrm>
            <a:off x="7115854" y="4874358"/>
            <a:ext cx="787503" cy="96501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4030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2649" y="2159800"/>
            <a:ext cx="3971987" cy="4109048"/>
            <a:chOff x="2026748" y="1413327"/>
            <a:chExt cx="4617871" cy="4762052"/>
          </a:xfrm>
        </p:grpSpPr>
        <p:sp>
          <p:nvSpPr>
            <p:cNvPr id="11" name="Block Arc 10"/>
            <p:cNvSpPr/>
            <p:nvPr/>
          </p:nvSpPr>
          <p:spPr>
            <a:xfrm rot="15412604" flipV="1">
              <a:off x="2031072" y="1561831"/>
              <a:ext cx="4609224" cy="4617871"/>
            </a:xfrm>
            <a:prstGeom prst="blockArc">
              <a:avLst>
                <a:gd name="adj1" fmla="val 16701444"/>
                <a:gd name="adj2" fmla="val 20800421"/>
                <a:gd name="adj3" fmla="val 23934"/>
              </a:avLst>
            </a:prstGeom>
            <a:noFill/>
            <a:ln>
              <a:solidFill>
                <a:srgbClr val="D9D9D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Block Arc 11"/>
            <p:cNvSpPr/>
            <p:nvPr/>
          </p:nvSpPr>
          <p:spPr>
            <a:xfrm rot="16724691" flipV="1">
              <a:off x="2098076" y="1457663"/>
              <a:ext cx="4529059" cy="4440387"/>
            </a:xfrm>
            <a:prstGeom prst="blockArc">
              <a:avLst>
                <a:gd name="adj1" fmla="val 5929894"/>
                <a:gd name="adj2" fmla="val 17777295"/>
                <a:gd name="adj3" fmla="val 25087"/>
              </a:avLst>
            </a:prstGeom>
            <a:noFill/>
            <a:ln>
              <a:solidFill>
                <a:srgbClr val="D9D9D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Block Arc 13"/>
            <p:cNvSpPr/>
            <p:nvPr/>
          </p:nvSpPr>
          <p:spPr>
            <a:xfrm rot="6548115" flipV="1">
              <a:off x="2157776" y="1560920"/>
              <a:ext cx="4352197" cy="4354088"/>
            </a:xfrm>
            <a:prstGeom prst="blockArc">
              <a:avLst>
                <a:gd name="adj1" fmla="val 11938688"/>
                <a:gd name="adj2" fmla="val 17271036"/>
                <a:gd name="adj3" fmla="val 25661"/>
              </a:avLst>
            </a:prstGeom>
            <a:solidFill>
              <a:srgbClr val="FFFF00">
                <a:alpha val="52000"/>
              </a:srgbClr>
            </a:solidFill>
            <a:ln>
              <a:solidFill>
                <a:srgbClr val="D9D9D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dist"/>
              <a:endParaRPr lang="en-US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9924706"/>
              </p:ext>
            </p:extLst>
          </p:nvPr>
        </p:nvGraphicFramePr>
        <p:xfrm>
          <a:off x="1" y="3636868"/>
          <a:ext cx="9143999" cy="14085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9143999"/>
              </a:tblGrid>
              <a:tr h="2190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Exemplary 3C 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1058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 summarize their learning from the lesson.</a:t>
                      </a:r>
                      <a:r>
                        <a:rPr lang="en-US" dirty="0" smtClean="0">
                          <a:effectLst/>
                        </a:rPr>
                        <a:t>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 have the opportunity for both reflection and closure after the lesson to consolidate their understanding. </a:t>
                      </a: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2009" y="220808"/>
            <a:ext cx="371127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Debrief-</a:t>
            </a:r>
          </a:p>
          <a:p>
            <a:pPr algn="ctr"/>
            <a:r>
              <a:rPr lang="en-U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Reflection</a:t>
            </a:r>
          </a:p>
        </p:txBody>
      </p:sp>
      <p:graphicFrame>
        <p:nvGraphicFramePr>
          <p:cNvPr id="13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2845588"/>
              </p:ext>
            </p:extLst>
          </p:nvPr>
        </p:nvGraphicFramePr>
        <p:xfrm>
          <a:off x="1" y="4861561"/>
          <a:ext cx="9143999" cy="1996439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9143999"/>
              </a:tblGrid>
              <a:tr h="2964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Exemplary 3D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</a:tr>
              <a:tr h="1475586"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 self-assess and monitor their progress.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variety of feedback, from both their teacher and their peers, is accurate, specific, and advances learning.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The teacher uses exit tickets to elicit evidence of individual student understanding.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Students offer feedback to their classmates on their work.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en-US" dirty="0" smtClean="0">
                        <a:solidFill>
                          <a:schemeClr val="dk1"/>
                        </a:solidFill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4181245" y="176157"/>
            <a:ext cx="4561557" cy="3214092"/>
            <a:chOff x="2133536" y="2306091"/>
            <a:chExt cx="4876927" cy="2245817"/>
          </a:xfrm>
        </p:grpSpPr>
        <p:grpSp>
          <p:nvGrpSpPr>
            <p:cNvPr id="15" name="Group 14"/>
            <p:cNvGrpSpPr/>
            <p:nvPr/>
          </p:nvGrpSpPr>
          <p:grpSpPr>
            <a:xfrm>
              <a:off x="2133536" y="2306091"/>
              <a:ext cx="2438464" cy="1122909"/>
              <a:chOff x="-1" y="0"/>
              <a:chExt cx="2438464" cy="1122909"/>
            </a:xfrm>
          </p:grpSpPr>
          <p:sp>
            <p:nvSpPr>
              <p:cNvPr id="28" name="Round Single Corner Rectangle 27"/>
              <p:cNvSpPr/>
              <p:nvPr/>
            </p:nvSpPr>
            <p:spPr>
              <a:xfrm rot="16200000">
                <a:off x="657777" y="-657777"/>
                <a:ext cx="1122908" cy="2438463"/>
              </a:xfrm>
              <a:prstGeom prst="round1Rect">
                <a:avLst/>
              </a:prstGeom>
              <a:solidFill>
                <a:srgbClr val="008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Round Single Corner Rectangle 4"/>
              <p:cNvSpPr/>
              <p:nvPr/>
            </p:nvSpPr>
            <p:spPr>
              <a:xfrm>
                <a:off x="0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4572000" y="2306091"/>
              <a:ext cx="2438463" cy="1122908"/>
              <a:chOff x="2438463" y="0"/>
              <a:chExt cx="2438463" cy="1122908"/>
            </a:xfrm>
          </p:grpSpPr>
          <p:sp>
            <p:nvSpPr>
              <p:cNvPr id="26" name="Round Single Corner Rectangle 25"/>
              <p:cNvSpPr/>
              <p:nvPr/>
            </p:nvSpPr>
            <p:spPr>
              <a:xfrm>
                <a:off x="2438463" y="0"/>
                <a:ext cx="2438463" cy="1122908"/>
              </a:xfrm>
              <a:prstGeom prst="round1Rect">
                <a:avLst/>
              </a:prstGeom>
              <a:solidFill>
                <a:srgbClr val="FF0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Round Single Corner Rectangle 6"/>
              <p:cNvSpPr/>
              <p:nvPr/>
            </p:nvSpPr>
            <p:spPr>
              <a:xfrm>
                <a:off x="2438463" y="0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2133537" y="3428999"/>
              <a:ext cx="2438463" cy="1122908"/>
              <a:chOff x="0" y="1122908"/>
              <a:chExt cx="2438463" cy="1122908"/>
            </a:xfrm>
          </p:grpSpPr>
          <p:sp>
            <p:nvSpPr>
              <p:cNvPr id="24" name="Round Single Corner Rectangle 23"/>
              <p:cNvSpPr/>
              <p:nvPr/>
            </p:nvSpPr>
            <p:spPr>
              <a:xfrm rot="10800000">
                <a:off x="0" y="1122908"/>
                <a:ext cx="2438463" cy="1122908"/>
              </a:xfrm>
              <a:prstGeom prst="round1Rect">
                <a:avLst/>
              </a:prstGeom>
              <a:solidFill>
                <a:srgbClr val="0000FF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Round Single Corner Rectangle 8"/>
              <p:cNvSpPr/>
              <p:nvPr/>
            </p:nvSpPr>
            <p:spPr>
              <a:xfrm rot="21600000">
                <a:off x="0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572000" y="3429000"/>
              <a:ext cx="2438463" cy="1122908"/>
              <a:chOff x="2438463" y="1122909"/>
              <a:chExt cx="2438463" cy="1122908"/>
            </a:xfrm>
          </p:grpSpPr>
          <p:sp>
            <p:nvSpPr>
              <p:cNvPr id="22" name="Round Single Corner Rectangle 21"/>
              <p:cNvSpPr/>
              <p:nvPr/>
            </p:nvSpPr>
            <p:spPr>
              <a:xfrm rot="5400000">
                <a:off x="3096241" y="465131"/>
                <a:ext cx="1122908" cy="2438463"/>
              </a:xfrm>
              <a:prstGeom prst="round1Rect">
                <a:avLst/>
              </a:prstGeom>
              <a:solidFill>
                <a:srgbClr val="FFFF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Round Single Corner Rectangle 10"/>
              <p:cNvSpPr/>
              <p:nvPr/>
            </p:nvSpPr>
            <p:spPr>
              <a:xfrm>
                <a:off x="2438463" y="1403635"/>
                <a:ext cx="2438463" cy="84218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400" kern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653048" y="3131251"/>
              <a:ext cx="1837904" cy="708897"/>
              <a:chOff x="1519511" y="825160"/>
              <a:chExt cx="1837904" cy="708897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1519511" y="825160"/>
                <a:ext cx="1837904" cy="708897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ounded Rectangle 12"/>
              <p:cNvSpPr/>
              <p:nvPr/>
            </p:nvSpPr>
            <p:spPr>
              <a:xfrm>
                <a:off x="1554116" y="859765"/>
                <a:ext cx="1768694" cy="639687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2000" b="1" kern="1200" dirty="0"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6480645" y="1892691"/>
            <a:ext cx="22621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Share </a:t>
            </a:r>
          </a:p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Thinking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56723" y="634388"/>
            <a:ext cx="24440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Self-Assess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 rot="20171972">
            <a:off x="4026930" y="2253481"/>
            <a:ext cx="2453917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Connections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67155" y="572833"/>
            <a:ext cx="22948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Synthesis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61718" y="6483162"/>
            <a:ext cx="168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Rick Fisher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989319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4475"/>
            <a:ext cx="8913813" cy="914400"/>
          </a:xfrm>
        </p:spPr>
        <p:txBody>
          <a:bodyPr/>
          <a:lstStyle/>
          <a:p>
            <a:r>
              <a:rPr lang="en-US" dirty="0" smtClean="0"/>
              <a:t>The skill connections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041" y="2482652"/>
            <a:ext cx="4176772" cy="26547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27014" y="1941942"/>
            <a:ext cx="31633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Danielson Domain 3</a:t>
            </a:r>
            <a:endParaRPr lang="en-US" sz="2400" dirty="0">
              <a:ln w="18415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2569" y="3619751"/>
            <a:ext cx="40252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21</a:t>
            </a:r>
            <a:r>
              <a:rPr lang="en-US" sz="2400" baseline="30000" dirty="0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</a:t>
            </a:r>
            <a:r>
              <a:rPr lang="en-US" sz="2400" dirty="0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Century Learning Skills</a:t>
            </a:r>
            <a:endParaRPr lang="en-US" sz="2400" dirty="0">
              <a:ln w="18415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0" y="4290388"/>
            <a:ext cx="4394360" cy="2327195"/>
          </a:xfrm>
          <a:prstGeom prst="rect">
            <a:avLst/>
          </a:prstGeom>
          <a:ln>
            <a:noFill/>
          </a:ln>
        </p:spPr>
      </p:pic>
      <p:sp>
        <p:nvSpPr>
          <p:cNvPr id="9" name="Rectangle 8"/>
          <p:cNvSpPr/>
          <p:nvPr/>
        </p:nvSpPr>
        <p:spPr>
          <a:xfrm>
            <a:off x="4463256" y="5715968"/>
            <a:ext cx="445055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Workshop &amp; Thinking Strategies</a:t>
            </a:r>
            <a:endParaRPr lang="en-US" sz="2400" dirty="0">
              <a:ln w="18415" cmpd="sng">
                <a:solidFill>
                  <a:srgbClr val="000000"/>
                </a:solidFill>
                <a:prstDash val="solid"/>
              </a:ln>
              <a:solidFill>
                <a:srgbClr val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344" t="11581" r="3556" b="1877"/>
          <a:stretch/>
        </p:blipFill>
        <p:spPr>
          <a:xfrm>
            <a:off x="252568" y="1298875"/>
            <a:ext cx="4323212" cy="24014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01194" y="6432917"/>
            <a:ext cx="168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Rick Fisher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236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tx1"/>
          </a:fgClr>
          <a:bgClr>
            <a:schemeClr val="bg1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789" l="3665" r="96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9759">
            <a:off x="1653695" y="931334"/>
            <a:ext cx="6159257" cy="47305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12968366"/>
              </p:ext>
            </p:extLst>
          </p:nvPr>
        </p:nvGraphicFramePr>
        <p:xfrm>
          <a:off x="2350571" y="1952657"/>
          <a:ext cx="4435753" cy="3014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Oval 4"/>
          <p:cNvSpPr/>
          <p:nvPr/>
        </p:nvSpPr>
        <p:spPr>
          <a:xfrm>
            <a:off x="1219416" y="151663"/>
            <a:ext cx="7051709" cy="6521498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18549" y="5573607"/>
            <a:ext cx="6306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Allen County Schools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6857" y="311528"/>
            <a:ext cx="38074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Thank You!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581" y="6325630"/>
            <a:ext cx="1682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Rick Fisher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tx1"/>
          </a:fgClr>
          <a:bgClr>
            <a:schemeClr val="bg1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779462" y="267970"/>
            <a:ext cx="7581901" cy="812217"/>
          </a:xfrm>
          <a:noFill/>
          <a:ln w="57150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Shaping the Ball</a:t>
            </a:r>
          </a:p>
        </p:txBody>
      </p:sp>
      <p:sp>
        <p:nvSpPr>
          <p:cNvPr id="46084" name="Oval 4"/>
          <p:cNvSpPr>
            <a:spLocks noChangeArrowheads="1"/>
          </p:cNvSpPr>
          <p:nvPr/>
        </p:nvSpPr>
        <p:spPr bwMode="auto">
          <a:xfrm>
            <a:off x="1528640" y="1316551"/>
            <a:ext cx="5984445" cy="5369784"/>
          </a:xfrm>
          <a:prstGeom prst="ellips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06961" y="2546235"/>
            <a:ext cx="4427806" cy="3040882"/>
            <a:chOff x="2306961" y="2383122"/>
            <a:chExt cx="4427806" cy="3040882"/>
          </a:xfrm>
        </p:grpSpPr>
        <p:grpSp>
          <p:nvGrpSpPr>
            <p:cNvPr id="16" name="Group 15"/>
            <p:cNvGrpSpPr/>
            <p:nvPr/>
          </p:nvGrpSpPr>
          <p:grpSpPr>
            <a:xfrm>
              <a:off x="2306961" y="2383122"/>
              <a:ext cx="4427806" cy="3040882"/>
              <a:chOff x="2354123" y="1921852"/>
              <a:chExt cx="4435753" cy="3014296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2354123" y="1921852"/>
                <a:ext cx="2217876" cy="1507148"/>
                <a:chOff x="0" y="0"/>
                <a:chExt cx="2217876" cy="1507148"/>
              </a:xfrm>
            </p:grpSpPr>
            <p:sp>
              <p:nvSpPr>
                <p:cNvPr id="27" name="Round Single Corner Rectangle 26"/>
                <p:cNvSpPr/>
                <p:nvPr/>
              </p:nvSpPr>
              <p:spPr>
                <a:xfrm rot="16200000">
                  <a:off x="355364" y="-355364"/>
                  <a:ext cx="1507148" cy="2217876"/>
                </a:xfrm>
                <a:prstGeom prst="round1Rect">
                  <a:avLst/>
                </a:prstGeom>
                <a:solidFill>
                  <a:srgbClr val="008000">
                    <a:alpha val="50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8" name="Round Single Corner Rectangle 4"/>
                <p:cNvSpPr/>
                <p:nvPr/>
              </p:nvSpPr>
              <p:spPr>
                <a:xfrm rot="21600000">
                  <a:off x="0" y="0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4571999" y="1921852"/>
                <a:ext cx="2217876" cy="1507148"/>
                <a:chOff x="2217876" y="0"/>
                <a:chExt cx="2217876" cy="1507148"/>
              </a:xfrm>
            </p:grpSpPr>
            <p:sp>
              <p:nvSpPr>
                <p:cNvPr id="25" name="Round Single Corner Rectangle 24"/>
                <p:cNvSpPr/>
                <p:nvPr/>
              </p:nvSpPr>
              <p:spPr>
                <a:xfrm>
                  <a:off x="2217876" y="0"/>
                  <a:ext cx="2217876" cy="1507148"/>
                </a:xfrm>
                <a:prstGeom prst="round1Rect">
                  <a:avLst/>
                </a:prstGeom>
                <a:solidFill>
                  <a:srgbClr val="FF0000">
                    <a:alpha val="50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6" name="Round Single Corner Rectangle 6"/>
                <p:cNvSpPr/>
                <p:nvPr/>
              </p:nvSpPr>
              <p:spPr>
                <a:xfrm>
                  <a:off x="2217876" y="0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/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2354123" y="3429000"/>
                <a:ext cx="2217876" cy="1507148"/>
                <a:chOff x="0" y="1507148"/>
                <a:chExt cx="2217876" cy="1507148"/>
              </a:xfrm>
            </p:grpSpPr>
            <p:sp>
              <p:nvSpPr>
                <p:cNvPr id="23" name="Round Single Corner Rectangle 22"/>
                <p:cNvSpPr/>
                <p:nvPr/>
              </p:nvSpPr>
              <p:spPr>
                <a:xfrm rot="10800000">
                  <a:off x="0" y="1507148"/>
                  <a:ext cx="2217876" cy="1507148"/>
                </a:xfrm>
                <a:prstGeom prst="round1Rect">
                  <a:avLst/>
                </a:prstGeom>
                <a:solidFill>
                  <a:srgbClr val="0000FF">
                    <a:alpha val="51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4" name="Round Single Corner Rectangle 8"/>
                <p:cNvSpPr/>
                <p:nvPr/>
              </p:nvSpPr>
              <p:spPr>
                <a:xfrm rot="21600000">
                  <a:off x="0" y="1883935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/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4571999" y="3429000"/>
                <a:ext cx="2217877" cy="1507148"/>
                <a:chOff x="2217876" y="1507148"/>
                <a:chExt cx="2217877" cy="1507148"/>
              </a:xfrm>
            </p:grpSpPr>
            <p:sp>
              <p:nvSpPr>
                <p:cNvPr id="21" name="Round Single Corner Rectangle 20"/>
                <p:cNvSpPr/>
                <p:nvPr/>
              </p:nvSpPr>
              <p:spPr>
                <a:xfrm rot="5400000">
                  <a:off x="2573240" y="1151784"/>
                  <a:ext cx="1507148" cy="2217876"/>
                </a:xfrm>
                <a:prstGeom prst="round1Rect">
                  <a:avLst/>
                </a:prstGeom>
                <a:solidFill>
                  <a:srgbClr val="FFD34E">
                    <a:alpha val="53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2" name="Round Single Corner Rectangle 10"/>
                <p:cNvSpPr/>
                <p:nvPr/>
              </p:nvSpPr>
              <p:spPr>
                <a:xfrm>
                  <a:off x="2217877" y="1883935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2" name="Rectangle 1"/>
            <p:cNvSpPr/>
            <p:nvPr/>
          </p:nvSpPr>
          <p:spPr>
            <a:xfrm>
              <a:off x="2458176" y="2652761"/>
              <a:ext cx="1959992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Teaching</a:t>
              </a:r>
            </a:p>
            <a:p>
              <a:pPr algn="ctr"/>
              <a:r>
                <a:rPr lang="en-US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Strategies</a:t>
              </a:r>
              <a:endPara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706146" y="2411357"/>
              <a:ext cx="1712653" cy="138499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Student</a:t>
              </a:r>
            </a:p>
            <a:p>
              <a:pPr algn="ctr"/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Centered</a:t>
              </a:r>
            </a:p>
            <a:p>
              <a:pPr algn="ctr"/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Pedagogy</a:t>
              </a:r>
              <a:endPara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597004" y="4185064"/>
              <a:ext cx="200755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Formative</a:t>
              </a:r>
            </a:p>
            <a:p>
              <a:pPr algn="ctr"/>
              <a:r>
                <a:rPr lang="en-US" sz="28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Assessment</a:t>
              </a:r>
              <a:endPara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390913" y="4164463"/>
              <a:ext cx="2094519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Professional</a:t>
              </a:r>
            </a:p>
            <a:p>
              <a:pPr algn="ctr"/>
              <a:r>
                <a:rPr lang="en-US" sz="28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Learning</a:t>
              </a:r>
              <a:endPara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747511" y="6440114"/>
            <a:ext cx="12277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</a:t>
            </a:r>
            <a:r>
              <a:rPr lang="en-US" sz="1000" dirty="0" smtClean="0"/>
              <a:t>ick fisher 2014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69108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tx1"/>
          </a:fgClr>
          <a:bgClr>
            <a:schemeClr val="bg1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789" l="3665" r="968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9759">
            <a:off x="1653695" y="931334"/>
            <a:ext cx="6159257" cy="47305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77423109"/>
              </p:ext>
            </p:extLst>
          </p:nvPr>
        </p:nvGraphicFramePr>
        <p:xfrm>
          <a:off x="2350571" y="1952657"/>
          <a:ext cx="4435753" cy="3014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Oval 4"/>
          <p:cNvSpPr/>
          <p:nvPr/>
        </p:nvSpPr>
        <p:spPr>
          <a:xfrm>
            <a:off x="1219416" y="151663"/>
            <a:ext cx="7051709" cy="6521498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18549" y="5573607"/>
            <a:ext cx="63069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Allen County Schools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41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tx1"/>
          </a:fgClr>
          <a:bgClr>
            <a:schemeClr val="bg1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51233" y="310727"/>
            <a:ext cx="2675305" cy="5897416"/>
            <a:chOff x="1094442" y="310727"/>
            <a:chExt cx="2675305" cy="5897416"/>
          </a:xfrm>
        </p:grpSpPr>
        <p:sp>
          <p:nvSpPr>
            <p:cNvPr id="5" name="Rectangle 4"/>
            <p:cNvSpPr/>
            <p:nvPr/>
          </p:nvSpPr>
          <p:spPr>
            <a:xfrm>
              <a:off x="1094442" y="310727"/>
              <a:ext cx="2580723" cy="450892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8700" dirty="0" smtClean="0">
                  <a:ln w="18415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 Black"/>
                  <a:cs typeface="Arial Black"/>
                </a:rPr>
                <a:t>3</a:t>
              </a:r>
              <a:endParaRPr lang="en-US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  <a:cs typeface="Arial Black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094442" y="4269151"/>
              <a:ext cx="267530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Ways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To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Improve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Student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Learning</a:t>
              </a:r>
              <a:endParaRPr lang="en-US" sz="2400" dirty="0">
                <a:solidFill>
                  <a:schemeClr val="bg1"/>
                </a:solidFill>
                <a:latin typeface="Arial Black"/>
                <a:cs typeface="Arial Black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979177" y="1046883"/>
            <a:ext cx="3803527" cy="1631216"/>
          </a:xfrm>
          <a:prstGeom prst="rect">
            <a:avLst/>
          </a:prstGeom>
          <a:solidFill>
            <a:srgbClr val="0000FF"/>
          </a:solidFill>
          <a:ln w="57150" cmpd="sng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404813" indent="-404813"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Arial Black"/>
                <a:cs typeface="Arial Black"/>
              </a:rPr>
              <a:t>Increase the level of knowledge and skill that the teacher brings to the instructional process.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79177" y="3327295"/>
            <a:ext cx="3614362" cy="1323439"/>
          </a:xfrm>
          <a:prstGeom prst="rect">
            <a:avLst/>
          </a:prstGeom>
          <a:solidFill>
            <a:srgbClr val="008000"/>
          </a:solidFill>
          <a:ln w="5715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338138" indent="-338138"/>
            <a:r>
              <a:rPr lang="en-US" sz="2000" dirty="0" smtClean="0">
                <a:solidFill>
                  <a:srgbClr val="FFFFFF"/>
                </a:solidFill>
                <a:latin typeface="Arial Black"/>
                <a:cs typeface="Arial Black"/>
              </a:rPr>
              <a:t>2. Increase </a:t>
            </a:r>
            <a:r>
              <a:rPr lang="en-US" sz="2000" dirty="0">
                <a:solidFill>
                  <a:srgbClr val="FFFFFF"/>
                </a:solidFill>
                <a:latin typeface="Arial Black"/>
                <a:cs typeface="Arial Black"/>
              </a:rPr>
              <a:t>the level and complexity of the content that students are asked to learn</a:t>
            </a:r>
            <a:r>
              <a:rPr lang="en-US" sz="2000" dirty="0" smtClean="0">
                <a:solidFill>
                  <a:srgbClr val="FFFFFF"/>
                </a:solidFill>
                <a:latin typeface="Arial Black"/>
                <a:cs typeface="Arial Black"/>
              </a:rPr>
              <a:t>.</a:t>
            </a:r>
            <a:endParaRPr lang="en-US" sz="20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9176" y="5330533"/>
            <a:ext cx="3803527" cy="1015663"/>
          </a:xfrm>
          <a:prstGeom prst="rect">
            <a:avLst/>
          </a:prstGeom>
          <a:solidFill>
            <a:srgbClr val="FFFF00"/>
          </a:solidFill>
          <a:ln w="57150" cmpd="sng"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338138" indent="-338138"/>
            <a:r>
              <a:rPr lang="en-US" sz="2000" dirty="0" smtClean="0">
                <a:latin typeface="Arial Black"/>
                <a:cs typeface="Arial Black"/>
              </a:rPr>
              <a:t>3. Change </a:t>
            </a:r>
            <a:r>
              <a:rPr lang="en-US" sz="2000" dirty="0">
                <a:latin typeface="Arial Black"/>
                <a:cs typeface="Arial Black"/>
              </a:rPr>
              <a:t>the role of the student in the instructional process.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75956" y="6208143"/>
            <a:ext cx="10566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Elmore 2009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264353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tx1"/>
          </a:fgClr>
          <a:bgClr>
            <a:schemeClr val="bg1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9680" y="549050"/>
            <a:ext cx="2639527" cy="5817271"/>
            <a:chOff x="279680" y="224811"/>
            <a:chExt cx="2639527" cy="5817271"/>
          </a:xfrm>
        </p:grpSpPr>
        <p:sp>
          <p:nvSpPr>
            <p:cNvPr id="3" name="Rectangle 2"/>
            <p:cNvSpPr/>
            <p:nvPr/>
          </p:nvSpPr>
          <p:spPr>
            <a:xfrm>
              <a:off x="279680" y="224811"/>
              <a:ext cx="2639527" cy="4508927"/>
            </a:xfrm>
            <a:prstGeom prst="rect">
              <a:avLst/>
            </a:prstGeom>
            <a:solidFill>
              <a:srgbClr val="FF0000"/>
            </a:solidFill>
            <a:ln w="57150" cmpd="sng">
              <a:solidFill>
                <a:srgbClr val="FFFFFF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spc="50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accent1">
                      <a:tint val="3000"/>
                      <a:alpha val="95000"/>
                    </a:scheme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 Black"/>
                  <a:cs typeface="Arial Black"/>
                </a:rPr>
                <a:t>1</a:t>
              </a:r>
              <a:endParaRPr lang="en-US" sz="287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/>
                <a:cs typeface="Arial Black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79680" y="4410866"/>
              <a:ext cx="2639527" cy="1631216"/>
            </a:xfrm>
            <a:prstGeom prst="rect">
              <a:avLst/>
            </a:prstGeom>
            <a:solidFill>
              <a:srgbClr val="0000FF"/>
            </a:solidFill>
            <a:ln w="57150" cmpd="sng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en-US" sz="2000" dirty="0">
                  <a:solidFill>
                    <a:schemeClr val="bg1"/>
                  </a:solidFill>
                  <a:latin typeface="Arial Black"/>
                  <a:cs typeface="Arial Black"/>
                </a:rPr>
                <a:t>Increase the level of knowledge and </a:t>
              </a:r>
              <a:r>
                <a:rPr lang="en-US" sz="20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skill of </a:t>
              </a:r>
              <a:r>
                <a:rPr lang="en-US" sz="2000" dirty="0">
                  <a:solidFill>
                    <a:schemeClr val="bg1"/>
                  </a:solidFill>
                  <a:latin typeface="Arial Black"/>
                  <a:cs typeface="Arial Black"/>
                </a:rPr>
                <a:t>the teacher 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5060227" y="2360897"/>
            <a:ext cx="2233313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dirty="0" smtClean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</a:rPr>
              <a:t>34</a:t>
            </a:r>
            <a:endParaRPr lang="en-US" sz="9600" b="1" dirty="0">
              <a:ln w="10541" cmpd="sng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16571" y="498849"/>
            <a:ext cx="1688233" cy="186204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53</a:t>
            </a:r>
            <a:endParaRPr lang="en-US" sz="96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rgbClr val="008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20212" y="4842438"/>
            <a:ext cx="1688233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</a:t>
            </a:r>
            <a:endParaRPr lang="en-US" sz="9600" b="1" cap="none" spc="0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99326" y="5057977"/>
            <a:ext cx="8122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chemeClr val="tx1"/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</a:t>
            </a:r>
            <a:endParaRPr lang="en-US" sz="9600" b="1" cap="none" spc="0" dirty="0">
              <a:ln w="12700">
                <a:solidFill>
                  <a:schemeClr val="tx1"/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73090" y="1137785"/>
            <a:ext cx="203468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 Black"/>
                <a:cs typeface="Arial Black"/>
              </a:rPr>
              <a:t>Exemplary</a:t>
            </a:r>
            <a:endParaRPr lang="en-US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73090" y="5470451"/>
            <a:ext cx="2212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 Black"/>
                <a:cs typeface="Arial Black"/>
              </a:rPr>
              <a:t>Ineffective</a:t>
            </a:r>
            <a:endParaRPr lang="en-US" dirty="0" smtClean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20212" y="2400103"/>
            <a:ext cx="258918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Arial Black"/>
                <a:cs typeface="Arial Black"/>
              </a:rPr>
              <a:t>Accomplished</a:t>
            </a:r>
            <a:endParaRPr lang="en-US" dirty="0" smtClean="0">
              <a:ln>
                <a:solidFill>
                  <a:srgbClr val="FFFFFF"/>
                </a:solidFill>
              </a:ln>
              <a:solidFill>
                <a:srgbClr val="008000"/>
              </a:solidFill>
              <a:latin typeface="Arial Black"/>
              <a:cs typeface="Arial Blac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20212" y="4115223"/>
            <a:ext cx="212470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Arial Black"/>
                <a:cs typeface="Arial Black"/>
              </a:rPr>
              <a:t>Developing</a:t>
            </a:r>
            <a:endParaRPr lang="en-US" dirty="0" smtClean="0">
              <a:ln>
                <a:solidFill>
                  <a:srgbClr val="FFFFFF"/>
                </a:solidFill>
              </a:ln>
              <a:solidFill>
                <a:srgbClr val="008000"/>
              </a:solidFill>
              <a:latin typeface="Arial Black"/>
              <a:cs typeface="Arial Blac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00278" y="6504526"/>
            <a:ext cx="8225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Marzano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4264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tx1"/>
          </a:fgClr>
          <a:bgClr>
            <a:schemeClr val="bg1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9680" y="549050"/>
            <a:ext cx="2639527" cy="5817271"/>
            <a:chOff x="279680" y="224811"/>
            <a:chExt cx="2639527" cy="5817271"/>
          </a:xfrm>
        </p:grpSpPr>
        <p:sp>
          <p:nvSpPr>
            <p:cNvPr id="3" name="Rectangle 2"/>
            <p:cNvSpPr/>
            <p:nvPr/>
          </p:nvSpPr>
          <p:spPr>
            <a:xfrm>
              <a:off x="279680" y="224811"/>
              <a:ext cx="2639527" cy="4508927"/>
            </a:xfrm>
            <a:prstGeom prst="rect">
              <a:avLst/>
            </a:prstGeom>
            <a:solidFill>
              <a:srgbClr val="008000"/>
            </a:solidFill>
            <a:ln w="57150" cmpd="sng">
              <a:solidFill>
                <a:srgbClr val="FFFFFF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spc="50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accent1">
                      <a:tint val="3000"/>
                      <a:alpha val="95000"/>
                    </a:scheme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 Black"/>
                  <a:cs typeface="Arial Black"/>
                </a:rPr>
                <a:t>1</a:t>
              </a:r>
              <a:endParaRPr lang="en-US" sz="287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/>
                <a:cs typeface="Arial Black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79680" y="4410866"/>
              <a:ext cx="2639527" cy="1631216"/>
            </a:xfrm>
            <a:prstGeom prst="rect">
              <a:avLst/>
            </a:prstGeom>
            <a:solidFill>
              <a:srgbClr val="0000FF"/>
            </a:solidFill>
            <a:ln w="57150" cmpd="sng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en-US" sz="2000" dirty="0">
                  <a:solidFill>
                    <a:schemeClr val="bg1"/>
                  </a:solidFill>
                  <a:latin typeface="Arial Black"/>
                  <a:cs typeface="Arial Black"/>
                </a:rPr>
                <a:t>Increase the level of knowledge and </a:t>
              </a:r>
              <a:r>
                <a:rPr lang="en-US" sz="20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skill of </a:t>
              </a:r>
              <a:r>
                <a:rPr lang="en-US" sz="2000" dirty="0">
                  <a:solidFill>
                    <a:schemeClr val="bg1"/>
                  </a:solidFill>
                  <a:latin typeface="Arial Black"/>
                  <a:cs typeface="Arial Black"/>
                </a:rPr>
                <a:t>the teacher 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161722" y="1227771"/>
            <a:ext cx="5879929" cy="4865227"/>
            <a:chOff x="1073974" y="1349360"/>
            <a:chExt cx="6994840" cy="5000131"/>
          </a:xfrm>
        </p:grpSpPr>
        <p:grpSp>
          <p:nvGrpSpPr>
            <p:cNvPr id="27" name="Group 26"/>
            <p:cNvGrpSpPr/>
            <p:nvPr/>
          </p:nvGrpSpPr>
          <p:grpSpPr>
            <a:xfrm>
              <a:off x="1073974" y="1349360"/>
              <a:ext cx="6994840" cy="5000131"/>
              <a:chOff x="2354123" y="1921852"/>
              <a:chExt cx="4435753" cy="3014296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2354123" y="1921852"/>
                <a:ext cx="2217876" cy="1507148"/>
                <a:chOff x="0" y="0"/>
                <a:chExt cx="2217876" cy="1507148"/>
              </a:xfrm>
            </p:grpSpPr>
            <p:sp>
              <p:nvSpPr>
                <p:cNvPr id="38" name="Round Single Corner Rectangle 37"/>
                <p:cNvSpPr/>
                <p:nvPr/>
              </p:nvSpPr>
              <p:spPr>
                <a:xfrm rot="16200000">
                  <a:off x="355364" y="-355364"/>
                  <a:ext cx="1507148" cy="2217876"/>
                </a:xfrm>
                <a:prstGeom prst="round1Rect">
                  <a:avLst/>
                </a:prstGeom>
                <a:solidFill>
                  <a:srgbClr val="008000">
                    <a:alpha val="49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9" name="Round Single Corner Rectangle 4"/>
                <p:cNvSpPr/>
                <p:nvPr/>
              </p:nvSpPr>
              <p:spPr>
                <a:xfrm rot="21600000">
                  <a:off x="0" y="0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/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4571999" y="1921852"/>
                <a:ext cx="2217876" cy="1507148"/>
                <a:chOff x="2217876" y="0"/>
                <a:chExt cx="2217876" cy="1507148"/>
              </a:xfrm>
            </p:grpSpPr>
            <p:sp>
              <p:nvSpPr>
                <p:cNvPr id="36" name="Round Single Corner Rectangle 35"/>
                <p:cNvSpPr/>
                <p:nvPr/>
              </p:nvSpPr>
              <p:spPr>
                <a:xfrm>
                  <a:off x="2217876" y="0"/>
                  <a:ext cx="2217876" cy="1507148"/>
                </a:xfrm>
                <a:prstGeom prst="round1Rect">
                  <a:avLst/>
                </a:prstGeom>
                <a:solidFill>
                  <a:srgbClr val="FF0000">
                    <a:alpha val="50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7" name="Round Single Corner Rectangle 6"/>
                <p:cNvSpPr/>
                <p:nvPr/>
              </p:nvSpPr>
              <p:spPr>
                <a:xfrm>
                  <a:off x="2217876" y="0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2354123" y="3429000"/>
                <a:ext cx="2217876" cy="1507148"/>
                <a:chOff x="0" y="1507148"/>
                <a:chExt cx="2217876" cy="1507148"/>
              </a:xfrm>
            </p:grpSpPr>
            <p:sp>
              <p:nvSpPr>
                <p:cNvPr id="34" name="Round Single Corner Rectangle 33"/>
                <p:cNvSpPr/>
                <p:nvPr/>
              </p:nvSpPr>
              <p:spPr>
                <a:xfrm rot="10800000">
                  <a:off x="0" y="1507148"/>
                  <a:ext cx="2217876" cy="1507148"/>
                </a:xfrm>
                <a:prstGeom prst="round1Rect">
                  <a:avLst/>
                </a:prstGeom>
                <a:solidFill>
                  <a:srgbClr val="0000FF">
                    <a:alpha val="51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5" name="Round Single Corner Rectangle 8"/>
                <p:cNvSpPr/>
                <p:nvPr/>
              </p:nvSpPr>
              <p:spPr>
                <a:xfrm rot="21600000">
                  <a:off x="0" y="1883935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/>
                </a:p>
              </p:txBody>
            </p:sp>
          </p:grpSp>
          <p:grpSp>
            <p:nvGrpSpPr>
              <p:cNvPr id="31" name="Group 30"/>
              <p:cNvGrpSpPr/>
              <p:nvPr/>
            </p:nvGrpSpPr>
            <p:grpSpPr>
              <a:xfrm>
                <a:off x="4571999" y="3429000"/>
                <a:ext cx="2217877" cy="1507148"/>
                <a:chOff x="2217876" y="1507148"/>
                <a:chExt cx="2217877" cy="1507148"/>
              </a:xfrm>
            </p:grpSpPr>
            <p:sp>
              <p:nvSpPr>
                <p:cNvPr id="32" name="Round Single Corner Rectangle 31"/>
                <p:cNvSpPr/>
                <p:nvPr/>
              </p:nvSpPr>
              <p:spPr>
                <a:xfrm rot="5400000">
                  <a:off x="2573240" y="1151784"/>
                  <a:ext cx="1507148" cy="2217876"/>
                </a:xfrm>
                <a:prstGeom prst="round1Rect">
                  <a:avLst/>
                </a:prstGeom>
                <a:solidFill>
                  <a:srgbClr val="FFD34E">
                    <a:alpha val="50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33" name="Round Single Corner Rectangle 10"/>
                <p:cNvSpPr/>
                <p:nvPr/>
              </p:nvSpPr>
              <p:spPr>
                <a:xfrm>
                  <a:off x="2217877" y="1883935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40" name="Rectangle 39"/>
            <p:cNvSpPr/>
            <p:nvPr/>
          </p:nvSpPr>
          <p:spPr>
            <a:xfrm>
              <a:off x="4676263" y="1886148"/>
              <a:ext cx="3274039" cy="12336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Use teacher </a:t>
              </a:r>
              <a:endPara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Leaders to “</a:t>
              </a:r>
              <a:r>
                <a:rPr 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Pilot” </a:t>
              </a:r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new initiatives</a:t>
              </a:r>
              <a:r>
                <a:rPr 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.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194259" y="4310096"/>
              <a:ext cx="3283713" cy="12336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Divide faculty into heterogeneous </a:t>
              </a:r>
              <a:endPara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learning </a:t>
              </a:r>
              <a:r>
                <a:rPr 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teams.</a:t>
              </a:r>
              <a:endParaRPr lang="en-US" sz="24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94259" y="1654750"/>
              <a:ext cx="3179048" cy="1613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Teachers present </a:t>
              </a:r>
            </a:p>
            <a:p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the </a:t>
              </a:r>
              <a:r>
                <a:rPr 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ideas </a:t>
              </a:r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to </a:t>
              </a:r>
              <a:r>
                <a:rPr 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rest of faculty and provide expert support.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676263" y="4184995"/>
              <a:ext cx="3274039" cy="16131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Faculty meets back</a:t>
              </a:r>
            </a:p>
            <a:p>
              <a:r>
                <a:rPr lang="en-US" sz="24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m</a:t>
              </a:r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onthly to share </a:t>
              </a:r>
            </a:p>
            <a:p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student work and </a:t>
              </a:r>
            </a:p>
            <a:p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discuss progress.</a:t>
              </a:r>
              <a:endPara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853852" y="159473"/>
            <a:ext cx="44956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Building Capacity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31283" y="6504820"/>
            <a:ext cx="1210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Rick Fisher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09861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tx1"/>
          </a:fgClr>
          <a:bgClr>
            <a:schemeClr val="bg1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8075" y="549050"/>
            <a:ext cx="2639527" cy="5817271"/>
            <a:chOff x="279680" y="224811"/>
            <a:chExt cx="2639527" cy="5817271"/>
          </a:xfrm>
        </p:grpSpPr>
        <p:sp>
          <p:nvSpPr>
            <p:cNvPr id="3" name="Rectangle 2"/>
            <p:cNvSpPr/>
            <p:nvPr/>
          </p:nvSpPr>
          <p:spPr>
            <a:xfrm>
              <a:off x="279680" y="224811"/>
              <a:ext cx="2639527" cy="4508927"/>
            </a:xfrm>
            <a:prstGeom prst="rect">
              <a:avLst/>
            </a:prstGeom>
            <a:solidFill>
              <a:srgbClr val="008000"/>
            </a:solidFill>
            <a:ln w="57150" cmpd="sng">
              <a:solidFill>
                <a:srgbClr val="FFFFFF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spc="50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accent1">
                      <a:tint val="3000"/>
                      <a:alpha val="95000"/>
                    </a:scheme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 Black"/>
                  <a:cs typeface="Arial Black"/>
                </a:rPr>
                <a:t>1</a:t>
              </a:r>
              <a:endParaRPr lang="en-US" sz="287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/>
                <a:cs typeface="Arial Black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79680" y="4410866"/>
              <a:ext cx="2639527" cy="1631216"/>
            </a:xfrm>
            <a:prstGeom prst="rect">
              <a:avLst/>
            </a:prstGeom>
            <a:solidFill>
              <a:srgbClr val="0000FF"/>
            </a:solidFill>
            <a:ln w="57150" cmpd="sng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en-US" sz="2000" dirty="0">
                  <a:solidFill>
                    <a:schemeClr val="bg1"/>
                  </a:solidFill>
                  <a:latin typeface="Arial Black"/>
                  <a:cs typeface="Arial Black"/>
                </a:rPr>
                <a:t>Increase the level of knowledge and </a:t>
              </a:r>
              <a:r>
                <a:rPr lang="en-US" sz="20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skill of </a:t>
              </a:r>
              <a:r>
                <a:rPr lang="en-US" sz="2000" dirty="0">
                  <a:solidFill>
                    <a:schemeClr val="bg1"/>
                  </a:solidFill>
                  <a:latin typeface="Arial Black"/>
                  <a:cs typeface="Arial Black"/>
                </a:rPr>
                <a:t>the teacher 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853852" y="159473"/>
            <a:ext cx="44956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Building Capacity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26606" y="1188026"/>
            <a:ext cx="6117394" cy="4710648"/>
            <a:chOff x="1073974" y="1318263"/>
            <a:chExt cx="7113861" cy="5031229"/>
          </a:xfrm>
        </p:grpSpPr>
        <p:grpSp>
          <p:nvGrpSpPr>
            <p:cNvPr id="24" name="Group 23"/>
            <p:cNvGrpSpPr/>
            <p:nvPr/>
          </p:nvGrpSpPr>
          <p:grpSpPr>
            <a:xfrm>
              <a:off x="1073974" y="1349359"/>
              <a:ext cx="6994840" cy="5000133"/>
              <a:chOff x="2354123" y="1921851"/>
              <a:chExt cx="4435753" cy="3014297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2354123" y="1921851"/>
                <a:ext cx="2217877" cy="1507148"/>
                <a:chOff x="0" y="-1"/>
                <a:chExt cx="2217877" cy="1507148"/>
              </a:xfrm>
            </p:grpSpPr>
            <p:sp>
              <p:nvSpPr>
                <p:cNvPr id="54" name="Round Single Corner Rectangle 53"/>
                <p:cNvSpPr/>
                <p:nvPr/>
              </p:nvSpPr>
              <p:spPr>
                <a:xfrm rot="16200000">
                  <a:off x="355365" y="-355365"/>
                  <a:ext cx="1507148" cy="2217876"/>
                </a:xfrm>
                <a:prstGeom prst="round1Rect">
                  <a:avLst/>
                </a:prstGeom>
                <a:solidFill>
                  <a:srgbClr val="008000">
                    <a:alpha val="49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55" name="Round Single Corner Rectangle 4"/>
                <p:cNvSpPr/>
                <p:nvPr/>
              </p:nvSpPr>
              <p:spPr>
                <a:xfrm rot="21600000">
                  <a:off x="0" y="0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/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4571999" y="1921852"/>
                <a:ext cx="2217876" cy="1507148"/>
                <a:chOff x="2217876" y="0"/>
                <a:chExt cx="2217876" cy="1507148"/>
              </a:xfrm>
            </p:grpSpPr>
            <p:sp>
              <p:nvSpPr>
                <p:cNvPr id="52" name="Round Single Corner Rectangle 51"/>
                <p:cNvSpPr/>
                <p:nvPr/>
              </p:nvSpPr>
              <p:spPr>
                <a:xfrm>
                  <a:off x="2217876" y="0"/>
                  <a:ext cx="2217876" cy="1507148"/>
                </a:xfrm>
                <a:prstGeom prst="round1Rect">
                  <a:avLst/>
                </a:prstGeom>
                <a:solidFill>
                  <a:srgbClr val="FF0000">
                    <a:alpha val="50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53" name="Round Single Corner Rectangle 6"/>
                <p:cNvSpPr/>
                <p:nvPr/>
              </p:nvSpPr>
              <p:spPr>
                <a:xfrm>
                  <a:off x="2217876" y="0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/>
                </a:p>
              </p:txBody>
            </p:sp>
          </p:grpSp>
          <p:grpSp>
            <p:nvGrpSpPr>
              <p:cNvPr id="46" name="Group 45"/>
              <p:cNvGrpSpPr/>
              <p:nvPr/>
            </p:nvGrpSpPr>
            <p:grpSpPr>
              <a:xfrm>
                <a:off x="2354123" y="3429000"/>
                <a:ext cx="2217876" cy="1507148"/>
                <a:chOff x="0" y="1507148"/>
                <a:chExt cx="2217876" cy="1507148"/>
              </a:xfrm>
            </p:grpSpPr>
            <p:sp>
              <p:nvSpPr>
                <p:cNvPr id="50" name="Round Single Corner Rectangle 49"/>
                <p:cNvSpPr/>
                <p:nvPr/>
              </p:nvSpPr>
              <p:spPr>
                <a:xfrm rot="10800000">
                  <a:off x="0" y="1507148"/>
                  <a:ext cx="2217876" cy="1507148"/>
                </a:xfrm>
                <a:prstGeom prst="round1Rect">
                  <a:avLst/>
                </a:prstGeom>
                <a:solidFill>
                  <a:srgbClr val="0000FF">
                    <a:alpha val="51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51" name="Round Single Corner Rectangle 8"/>
                <p:cNvSpPr/>
                <p:nvPr/>
              </p:nvSpPr>
              <p:spPr>
                <a:xfrm rot="21600000">
                  <a:off x="0" y="1883935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/>
                </a:p>
              </p:txBody>
            </p:sp>
          </p:grpSp>
          <p:grpSp>
            <p:nvGrpSpPr>
              <p:cNvPr id="47" name="Group 46"/>
              <p:cNvGrpSpPr/>
              <p:nvPr/>
            </p:nvGrpSpPr>
            <p:grpSpPr>
              <a:xfrm>
                <a:off x="4571999" y="3429000"/>
                <a:ext cx="2217877" cy="1507148"/>
                <a:chOff x="2217876" y="1507148"/>
                <a:chExt cx="2217877" cy="1507148"/>
              </a:xfrm>
            </p:grpSpPr>
            <p:sp>
              <p:nvSpPr>
                <p:cNvPr id="48" name="Round Single Corner Rectangle 47"/>
                <p:cNvSpPr/>
                <p:nvPr/>
              </p:nvSpPr>
              <p:spPr>
                <a:xfrm rot="5400000">
                  <a:off x="2573240" y="1151784"/>
                  <a:ext cx="1507148" cy="2217876"/>
                </a:xfrm>
                <a:prstGeom prst="round1Rect">
                  <a:avLst/>
                </a:prstGeom>
                <a:solidFill>
                  <a:srgbClr val="FFD34E">
                    <a:alpha val="50000"/>
                  </a:srgbClr>
                </a:solidFill>
              </p:spPr>
              <p:style>
                <a:lnRef idx="3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1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9" name="Round Single Corner Rectangle 10"/>
                <p:cNvSpPr/>
                <p:nvPr/>
              </p:nvSpPr>
              <p:spPr>
                <a:xfrm>
                  <a:off x="2217877" y="1883935"/>
                  <a:ext cx="2217876" cy="113036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42240" tIns="142240" rIns="142240" bIns="142240" numCol="1" spcCol="1270" anchor="ctr" anchorCtr="0">
                  <a:noAutofit/>
                </a:bodyPr>
                <a:lstStyle/>
                <a:p>
                  <a:pPr lvl="0" algn="ctr" defTabSz="889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56" name="Rectangle 55"/>
            <p:cNvSpPr/>
            <p:nvPr/>
          </p:nvSpPr>
          <p:spPr>
            <a:xfrm>
              <a:off x="4676263" y="1664977"/>
              <a:ext cx="3274039" cy="16764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Grade level content teachers plan units together.  Focus on understanding.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194259" y="4031709"/>
              <a:ext cx="3283713" cy="20709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Peer Observation</a:t>
              </a:r>
            </a:p>
            <a:p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Debrief</a:t>
              </a:r>
            </a:p>
            <a:p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Expert Panel</a:t>
              </a:r>
            </a:p>
            <a:p>
              <a:endPara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073976" y="1318263"/>
              <a:ext cx="3497418" cy="2531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pPr algn="ctr"/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Literacy Strategies</a:t>
              </a:r>
            </a:p>
            <a:p>
              <a:pPr algn="ctr"/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Thoughtful Ed.</a:t>
              </a:r>
            </a:p>
            <a:p>
              <a:pPr algn="ctr"/>
              <a:r>
                <a:rPr lang="en-US" sz="2400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Marzano</a:t>
              </a:r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9</a:t>
              </a:r>
            </a:p>
            <a:p>
              <a:pPr algn="ctr"/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Writing</a:t>
              </a:r>
            </a:p>
            <a:p>
              <a:endParaRPr lang="en-U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676263" y="3874717"/>
              <a:ext cx="3511572" cy="2202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  <a:p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Common unit tests.</a:t>
              </a:r>
            </a:p>
            <a:p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Quarterly</a:t>
              </a:r>
              <a:r>
                <a:rPr lang="en-US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 Scrimmages</a:t>
              </a:r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.</a:t>
              </a:r>
            </a:p>
            <a:p>
              <a:r>
                <a:rPr lang="en-US" sz="24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Benchmarks</a:t>
              </a:r>
            </a:p>
            <a:p>
              <a:endPara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4370719" y="3599880"/>
            <a:ext cx="1583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Effect Size .88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16286" y="6504820"/>
            <a:ext cx="1225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Rick Fisher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26771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tx1"/>
          </a:fgClr>
          <a:bgClr>
            <a:schemeClr val="bg1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9680" y="549050"/>
            <a:ext cx="2639527" cy="5817271"/>
            <a:chOff x="279680" y="224811"/>
            <a:chExt cx="2639527" cy="5817271"/>
          </a:xfrm>
        </p:grpSpPr>
        <p:sp>
          <p:nvSpPr>
            <p:cNvPr id="3" name="Rectangle 2"/>
            <p:cNvSpPr/>
            <p:nvPr/>
          </p:nvSpPr>
          <p:spPr>
            <a:xfrm>
              <a:off x="279680" y="224811"/>
              <a:ext cx="2639527" cy="4508927"/>
            </a:xfrm>
            <a:prstGeom prst="rect">
              <a:avLst/>
            </a:prstGeom>
            <a:solidFill>
              <a:srgbClr val="008000"/>
            </a:solidFill>
            <a:ln w="57150" cmpd="sng">
              <a:solidFill>
                <a:srgbClr val="FFFFFF"/>
              </a:solidFill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700" b="1" spc="50" dirty="0" smtClean="0">
                  <a:ln w="13500">
                    <a:solidFill>
                      <a:schemeClr val="accent1">
                        <a:shade val="2500"/>
                        <a:alpha val="6500"/>
                      </a:schemeClr>
                    </a:solidFill>
                    <a:prstDash val="solid"/>
                  </a:ln>
                  <a:solidFill>
                    <a:schemeClr val="accent1">
                      <a:tint val="3000"/>
                      <a:alpha val="95000"/>
                    </a:schemeClr>
                  </a:solidFill>
                  <a:effectLst>
                    <a:innerShdw blurRad="50900" dist="38500" dir="13500000">
                      <a:srgbClr val="000000">
                        <a:alpha val="60000"/>
                      </a:srgbClr>
                    </a:innerShdw>
                  </a:effectLst>
                  <a:latin typeface="Arial Black"/>
                  <a:cs typeface="Arial Black"/>
                </a:rPr>
                <a:t>1</a:t>
              </a:r>
              <a:endParaRPr lang="en-US" sz="287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/>
                <a:cs typeface="Arial Black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79680" y="4410866"/>
              <a:ext cx="2639527" cy="1631216"/>
            </a:xfrm>
            <a:prstGeom prst="rect">
              <a:avLst/>
            </a:prstGeom>
            <a:solidFill>
              <a:srgbClr val="0000FF"/>
            </a:solidFill>
            <a:ln w="57150" cmpd="sng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marL="514350" indent="-514350">
                <a:buAutoNum type="arabicPeriod"/>
              </a:pPr>
              <a:r>
                <a:rPr lang="en-US" sz="2000" dirty="0">
                  <a:solidFill>
                    <a:schemeClr val="bg1"/>
                  </a:solidFill>
                  <a:latin typeface="Arial Black"/>
                  <a:cs typeface="Arial Black"/>
                </a:rPr>
                <a:t>Increase the level of knowledge and </a:t>
              </a:r>
              <a:r>
                <a:rPr lang="en-US" sz="2000" dirty="0" smtClean="0">
                  <a:solidFill>
                    <a:schemeClr val="bg1"/>
                  </a:solidFill>
                  <a:latin typeface="Arial Black"/>
                  <a:cs typeface="Arial Black"/>
                </a:rPr>
                <a:t>skill of </a:t>
              </a:r>
              <a:r>
                <a:rPr lang="en-US" sz="2000" dirty="0">
                  <a:solidFill>
                    <a:schemeClr val="bg1"/>
                  </a:solidFill>
                  <a:latin typeface="Arial Black"/>
                  <a:cs typeface="Arial Black"/>
                </a:rPr>
                <a:t>the teacher </a:t>
              </a:r>
            </a:p>
          </p:txBody>
        </p:sp>
      </p:grpSp>
      <p:sp>
        <p:nvSpPr>
          <p:cNvPr id="45" name="Rectangle 44"/>
          <p:cNvSpPr/>
          <p:nvPr/>
        </p:nvSpPr>
        <p:spPr>
          <a:xfrm>
            <a:off x="3853852" y="159473"/>
            <a:ext cx="449566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Building Capacity</a:t>
            </a:r>
            <a:endParaRPr lang="en-US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F4FF16">
                <a:tint val="45000"/>
                <a:satMod val="400000"/>
              </a:srgb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1723" y="1304114"/>
            <a:ext cx="5877561" cy="3753863"/>
          </a:xfrm>
          <a:prstGeom prst="rect">
            <a:avLst/>
          </a:prstGeom>
          <a:ln w="57150" cmpd="sng">
            <a:solidFill>
              <a:srgbClr val="0000FF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802498" y="6504820"/>
            <a:ext cx="1236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Rick Fisher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8583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rbit">
    <a:dk1>
      <a:srgbClr val="000000"/>
    </a:dk1>
    <a:lt1>
      <a:srgbClr val="FFFFFF"/>
    </a:lt1>
    <a:dk2>
      <a:srgbClr val="7C9BA5"/>
    </a:dk2>
    <a:lt2>
      <a:srgbClr val="C1D0CA"/>
    </a:lt2>
    <a:accent1>
      <a:srgbClr val="F2D908"/>
    </a:accent1>
    <a:accent2>
      <a:srgbClr val="9DE61E"/>
    </a:accent2>
    <a:accent3>
      <a:srgbClr val="0D8BE6"/>
    </a:accent3>
    <a:accent4>
      <a:srgbClr val="C61B1B"/>
    </a:accent4>
    <a:accent5>
      <a:srgbClr val="E26F08"/>
    </a:accent5>
    <a:accent6>
      <a:srgbClr val="8D35D1"/>
    </a:accent6>
    <a:hlink>
      <a:srgbClr val="ECBF0B"/>
    </a:hlink>
    <a:folHlink>
      <a:srgbClr val="F4E5A8"/>
    </a:folHlink>
  </a:clrScheme>
  <a:fontScheme name="Orbit">
    <a:majorFont>
      <a:latin typeface="Candara"/>
      <a:ea typeface=""/>
      <a:cs typeface=""/>
      <a:font script="Jpan" typeface="ＭＳ Ｐゴシック"/>
      <a:font script="Hans" typeface="宋体"/>
      <a:font script="Hant" typeface="新細明體"/>
    </a:majorFont>
    <a:minorFont>
      <a:latin typeface="Candara"/>
      <a:ea typeface=""/>
      <a:cs typeface=""/>
      <a:font script="Jpan" typeface="ＭＳ Ｐゴシック"/>
      <a:font script="Hans" typeface="宋体"/>
      <a:font script="Hant" typeface="新細明體"/>
    </a:minorFont>
  </a:fontScheme>
  <a:fmtScheme name="Orbit">
    <a:fillStyleLst>
      <a:solidFill>
        <a:schemeClr val="phClr"/>
      </a:solidFill>
      <a:solidFill>
        <a:schemeClr val="phClr">
          <a:shade val="80000"/>
        </a:schemeClr>
      </a:solidFill>
      <a:gradFill rotWithShape="1">
        <a:gsLst>
          <a:gs pos="0">
            <a:schemeClr val="phClr">
              <a:shade val="30000"/>
              <a:satMod val="100000"/>
            </a:schemeClr>
          </a:gs>
          <a:gs pos="80000">
            <a:schemeClr val="phClr">
              <a:shade val="90000"/>
              <a:satMod val="100000"/>
            </a:schemeClr>
          </a:gs>
          <a:gs pos="100000">
            <a:schemeClr val="phClr">
              <a:tint val="90000"/>
              <a:shade val="100000"/>
              <a:satMod val="150000"/>
            </a:schemeClr>
          </a:gs>
        </a:gsLst>
        <a:lin ang="16200000" scaled="0"/>
      </a:gradFill>
    </a:fillStyleLst>
    <a:lnStyleLst>
      <a:ln w="12700" cap="flat" cmpd="sng" algn="ctr">
        <a:solidFill>
          <a:schemeClr val="phClr">
            <a:shade val="95000"/>
            <a:satMod val="105000"/>
          </a:schemeClr>
        </a:solidFill>
        <a:prstDash val="solid"/>
      </a:ln>
      <a:ln w="31750" cap="flat" cmpd="sng" algn="ctr">
        <a:solidFill>
          <a:schemeClr val="phClr">
            <a:shade val="90000"/>
          </a:schemeClr>
        </a:solidFill>
        <a:prstDash val="solid"/>
      </a:ln>
      <a:ln w="762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228600" dist="38100" dir="5400000" sx="104000" sy="104000" algn="ctr" rotWithShape="0">
            <a:srgbClr val="000000">
              <a:alpha val="80000"/>
            </a:srgbClr>
          </a:outerShdw>
        </a:effectLst>
      </a:effectStyle>
      <a:effectStyle>
        <a:effectLst>
          <a:outerShdw blurRad="317500" dist="381000" dir="5400000" sx="90000" sy="20000" rotWithShape="0">
            <a:srgbClr val="000000">
              <a:alpha val="40000"/>
            </a:srgbClr>
          </a:outerShdw>
        </a:effectLst>
        <a:scene3d>
          <a:camera prst="orthographicFront">
            <a:rot lat="0" lon="0" rev="0"/>
          </a:camera>
          <a:lightRig rig="balanced" dir="t"/>
        </a:scene3d>
        <a:sp3d prstMaterial="metal">
          <a:bevelT w="254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lin ang="5400000" scaled="0"/>
      </a:gradFill>
      <a:blipFill rotWithShape="1">
        <a:blip xmlns:r="http://schemas.openxmlformats.org/officeDocument/2006/relationships" r:embed="rId1">
          <a:duotone>
            <a:schemeClr val="phClr">
              <a:shade val="1000"/>
              <a:lumMod val="80000"/>
            </a:schemeClr>
            <a:schemeClr val="phClr">
              <a:satMod val="360000"/>
              <a:lumMod val="140000"/>
            </a:schemeClr>
          </a:duotone>
        </a:blip>
        <a:stretch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1107</Words>
  <Application>Microsoft Macintosh PowerPoint</Application>
  <PresentationFormat>On-screen Show (4:3)</PresentationFormat>
  <Paragraphs>230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Shaping the Ball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lesson in which students are engaged usually has a discernible structure: a beginning, a middle, and an end, with scaffolding provided by the teacher or by the activities themselves. </vt:lpstr>
      <vt:lpstr>Why Student Centered?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skill connections</vt:lpstr>
      <vt:lpstr>PowerPoint Presentation</vt:lpstr>
    </vt:vector>
  </TitlesOfParts>
  <Company>Allen County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Fisher</dc:creator>
  <cp:lastModifiedBy>Rick Fisher</cp:lastModifiedBy>
  <cp:revision>2</cp:revision>
  <dcterms:created xsi:type="dcterms:W3CDTF">2015-04-24T21:33:58Z</dcterms:created>
  <dcterms:modified xsi:type="dcterms:W3CDTF">2015-04-24T21:50:23Z</dcterms:modified>
</cp:coreProperties>
</file>